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6000"/>
    <a:srgbClr val="4BC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98E1-0E4A-48C8-B385-F6926AE62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68359-3E85-431C-BBE0-AA8E4BDDB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C9478-3080-4602-BAD1-5043EF197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8A9CC-6D87-46F9-A5DF-46053CB99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2078B-FDAA-48BA-9965-7BD53DD0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78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B7A98-3C66-4A45-9A3C-B4D42EF54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018801-C363-43DD-867D-FA0527828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85E55-6526-4294-8499-B3908810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B6E28-1EE8-46FF-83FD-7ED0DE783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EA462-A948-4D0B-ABB5-10E61088E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1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58A853-9841-48C3-9455-ECC220EDBD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3D359-B3A7-4CA9-BBA7-EC43A2190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5067B-58A2-42F4-8A66-110A61FBC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6DD43-BE11-45E4-B4E8-4C31FA28B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24DDC-BBAE-4DEB-B81E-BB6AC3626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50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4C2D7-97B9-49A4-A1B9-3EF608E1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DC7FD-A28F-4276-BDF2-AE0810C87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BFE29-3FAD-4BD0-8C8B-986FDDF31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2FC09-915E-4882-B9E4-2668CB74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33D3C-ABD9-42E9-B746-78F98DE2D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57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73CE2-0269-44BD-93EF-45CE81D56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FBCE6-E6D5-4DB3-9D1E-569058DDF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24D91-F8E9-4C4C-A66E-D7BF6D0A3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DB167-7863-449B-8BD4-E4D8D576E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BFC13-AF60-45E4-A8B4-F60A2AE60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28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5EC5E-B9A7-49E7-8FA2-464FE3EFC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33625-9E6B-4E9C-B00D-12ABFA5DB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B81DB-1D45-4EB4-9F63-FACBCF48E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61B0A-5540-4588-82B8-96C7F776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AABDF1-1320-4834-B68F-25D67A9CA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ECC31-A91B-4464-8E63-191B778B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78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86CC6-880D-402D-A350-BA0020B28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15C61-80E9-4439-91BB-C63DBA23E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F60D2-B310-4B9D-8CE8-86FB664CA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3285BC-3B31-4176-8778-99E5DBBA9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B6B167-BCB0-4984-A2D6-A8F2731A1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5F2A62-021E-4180-83CD-F76CFE8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442D44-F326-431F-8969-9A6B9CE55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6FD953-B022-45A5-A7B1-835C56F36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61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67B30-1CE1-4F27-8436-82AD2EA28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6FEE7B-F3CA-43C2-B520-40F242B0B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31C3B-DF55-4AA5-AE1D-865AF0A4B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4709AC-2D9D-4398-B7AB-2DE67419E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31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11F7FB-79F6-47B2-8477-05B91ABDF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52E49E-D9D4-4A94-8C55-947A19BD7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60FF2-2819-48B0-83C4-F6468ADFC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14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C3021-3706-46A3-AE6F-08985915E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C3717-D51B-4C2A-ADF3-A26352437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CD34D8-2F83-4C3F-9FD7-A6A899A2E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AC3F5-9B2E-4C64-B489-C986C9A72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67D8F-3F2E-4FED-B131-47A14E7D9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8600E-B902-4C57-B410-DB35E133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18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55984-7EAD-48F2-8C1C-C52746F97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F73DD8-1C0F-4E38-9FAB-E983FF5D3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D9E8D-7CD7-403D-8519-7CCC9E032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70E28-47AF-4CEE-9609-FA8F8BFD8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A5422-7D28-4D24-9446-0F66EFBE2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452AD-D416-4659-8ED9-2F4382654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49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0199E-F732-4848-8C47-901A6E02B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77A9E-9571-4786-BF84-22A945A42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05219-3BB4-4FB9-991F-9D914B781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4AE0E-F161-40F0-9179-7446E1484D99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8F0B7-C4CC-4C29-94D5-FD841022D7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876B7-6369-4A56-B0FE-7126EFB10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30C8-AE96-4949-964D-D6D7EE8F2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71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ixabay.com/en/monitor-binary-binary-system-1307227/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https://www.stuff.co.nz/travel/destinations/europe/105777630/trujillo-the-spanish-town-that-time-forgo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>
            <a:extLst>
              <a:ext uri="{FF2B5EF4-FFF2-40B4-BE49-F238E27FC236}">
                <a16:creationId xmlns:a16="http://schemas.microsoft.com/office/drawing/2014/main" id="{82980361-F70E-4A01-BB06-520E5CD4D8DD}"/>
              </a:ext>
            </a:extLst>
          </p:cNvPr>
          <p:cNvGrpSpPr/>
          <p:nvPr/>
        </p:nvGrpSpPr>
        <p:grpSpPr>
          <a:xfrm>
            <a:off x="278239" y="93606"/>
            <a:ext cx="11373750" cy="6670787"/>
            <a:chOff x="227242" y="95767"/>
            <a:chExt cx="11373750" cy="6670787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91A2BB8-A930-4793-B618-B7645EFE1DE9}"/>
                </a:ext>
              </a:extLst>
            </p:cNvPr>
            <p:cNvGrpSpPr/>
            <p:nvPr/>
          </p:nvGrpSpPr>
          <p:grpSpPr>
            <a:xfrm>
              <a:off x="227242" y="632923"/>
              <a:ext cx="2099100" cy="6133631"/>
              <a:chOff x="666968" y="747428"/>
              <a:chExt cx="2216081" cy="6096228"/>
            </a:xfrm>
            <a:solidFill>
              <a:schemeClr val="bg1"/>
            </a:solidFill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6BB0F2E4-F5BD-4411-B23B-9C55D2BFDA4E}"/>
                  </a:ext>
                </a:extLst>
              </p:cNvPr>
              <p:cNvSpPr/>
              <p:nvPr/>
            </p:nvSpPr>
            <p:spPr>
              <a:xfrm>
                <a:off x="666974" y="747428"/>
                <a:ext cx="2216075" cy="654653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History/Geography</a:t>
                </a:r>
                <a:endParaRPr lang="en-GB" sz="1000" dirty="0">
                  <a:solidFill>
                    <a:srgbClr val="806000"/>
                  </a:solidFill>
                </a:endParaRPr>
              </a:p>
              <a:p>
                <a:pPr algn="ctr"/>
                <a:r>
                  <a:rPr lang="en-GB" sz="1000" dirty="0">
                    <a:solidFill>
                      <a:srgbClr val="806000"/>
                    </a:solidFill>
                  </a:rPr>
                  <a:t>Tracking Shackleton</a:t>
                </a:r>
                <a:endParaRPr lang="en-GB" sz="1400" dirty="0">
                  <a:solidFill>
                    <a:srgbClr val="806000"/>
                  </a:solidFill>
                </a:endParaRPr>
              </a:p>
            </p:txBody>
          </p:sp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771A4104-44DD-49D3-B7F2-9614BE5B6DC7}"/>
                  </a:ext>
                </a:extLst>
              </p:cNvPr>
              <p:cNvSpPr/>
              <p:nvPr/>
            </p:nvSpPr>
            <p:spPr>
              <a:xfrm>
                <a:off x="666968" y="1520415"/>
                <a:ext cx="2216075" cy="84806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Intent</a:t>
                </a:r>
              </a:p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To find out about the achievements of Shackleton and to use geographical map skills to develop knowledge of the wider world and navigation.</a:t>
                </a:r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733E3F51-3ABD-4F22-949B-755365BA3D54}"/>
                  </a:ext>
                </a:extLst>
              </p:cNvPr>
              <p:cNvSpPr/>
              <p:nvPr/>
            </p:nvSpPr>
            <p:spPr>
              <a:xfrm>
                <a:off x="666968" y="2486808"/>
                <a:ext cx="2216075" cy="301035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C00000"/>
                  </a:solidFill>
                </a:endParaRPr>
              </a:p>
              <a:p>
                <a:pPr algn="ctr"/>
                <a:endParaRPr lang="en-GB" sz="14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Sequence of lessons</a:t>
                </a:r>
              </a:p>
              <a:p>
                <a:pPr algn="ctr"/>
                <a:endParaRPr lang="en-GB" sz="900" dirty="0">
                  <a:solidFill>
                    <a:srgbClr val="806000"/>
                  </a:solidFill>
                </a:endParaRPr>
              </a:p>
              <a:p>
                <a:pPr marL="228600" indent="-228600">
                  <a:buAutoNum type="arabicParenR"/>
                </a:pPr>
                <a:r>
                  <a:rPr lang="en-GB" sz="800" dirty="0">
                    <a:solidFill>
                      <a:schemeClr val="tx1"/>
                    </a:solidFill>
                  </a:rPr>
                  <a:t>To find Antarctica's place on the Earth and on a map. To understand the size and composition of Antarctica.</a:t>
                </a:r>
              </a:p>
              <a:p>
                <a:pPr marL="228600" indent="-228600">
                  <a:buAutoNum type="arabicParenR"/>
                </a:pPr>
                <a:r>
                  <a:rPr lang="en-GB" sz="800" dirty="0">
                    <a:solidFill>
                      <a:schemeClr val="tx1"/>
                    </a:solidFill>
                  </a:rPr>
                  <a:t>To know some of the locational features of Antarctica. To explain longitude and latitude.</a:t>
                </a:r>
              </a:p>
              <a:p>
                <a:pPr marL="228600" indent="-228600">
                  <a:buAutoNum type="arabicParenR"/>
                </a:pPr>
                <a:r>
                  <a:rPr lang="en-GB" sz="800" dirty="0">
                    <a:solidFill>
                      <a:schemeClr val="tx1"/>
                    </a:solidFill>
                  </a:rPr>
                  <a:t>To understand hot and cold climate zones and the influence of the earth’s orbit. </a:t>
                </a:r>
              </a:p>
              <a:p>
                <a:pPr marL="228600" indent="-228600">
                  <a:buAutoNum type="arabicParenR"/>
                </a:pPr>
                <a:r>
                  <a:rPr lang="en-GB" sz="800" dirty="0">
                    <a:solidFill>
                      <a:schemeClr val="tx1"/>
                    </a:solidFill>
                  </a:rPr>
                  <a:t>To understand Antarctica's mountainous terrain, oceans and their effects upon the expedition. To understand the route taken by the Endurance Expedition.</a:t>
                </a:r>
              </a:p>
              <a:p>
                <a:pPr marL="228600" indent="-228600">
                  <a:buAutoNum type="arabicParenR"/>
                </a:pPr>
                <a:r>
                  <a:rPr lang="en-GB" sz="800" dirty="0">
                    <a:solidFill>
                      <a:schemeClr val="tx1"/>
                    </a:solidFill>
                  </a:rPr>
                  <a:t>To use mapping skills combined with grid references.</a:t>
                </a:r>
              </a:p>
              <a:p>
                <a:pPr marL="228600" indent="-228600">
                  <a:buAutoNum type="arabicParenR"/>
                </a:pPr>
                <a:r>
                  <a:rPr lang="en-GB" sz="800" dirty="0">
                    <a:solidFill>
                      <a:schemeClr val="tx1"/>
                    </a:solidFill>
                  </a:rPr>
                  <a:t>To comment in the contrasting localities of Shackleton’s Expedition.</a:t>
                </a:r>
              </a:p>
              <a:p>
                <a:pPr marL="228600" indent="-228600">
                  <a:buAutoNum type="arabicParenR"/>
                </a:pPr>
                <a:endParaRPr lang="en-GB" sz="9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dirty="0">
                  <a:solidFill>
                    <a:srgbClr val="806000"/>
                  </a:solidFill>
                </a:endParaRPr>
              </a:p>
            </p:txBody>
          </p:sp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24FCF351-BF77-45CF-9434-D62C1CAA578D}"/>
                  </a:ext>
                </a:extLst>
              </p:cNvPr>
              <p:cNvSpPr/>
              <p:nvPr/>
            </p:nvSpPr>
            <p:spPr>
              <a:xfrm>
                <a:off x="666973" y="5640592"/>
                <a:ext cx="2216075" cy="548641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Composite outcome</a:t>
                </a:r>
              </a:p>
              <a:p>
                <a:pPr algn="ctr"/>
                <a:r>
                  <a:rPr lang="en-GB" sz="700" dirty="0">
                    <a:solidFill>
                      <a:schemeClr val="tx1"/>
                    </a:solidFill>
                  </a:rPr>
                  <a:t>Create a visual timeline for display of the events of the Expedition along with detailed geographical information</a:t>
                </a:r>
                <a:r>
                  <a:rPr lang="en-GB" sz="8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92379667-D754-4A13-99DB-D74BD55EA326}"/>
                  </a:ext>
                </a:extLst>
              </p:cNvPr>
              <p:cNvSpPr/>
              <p:nvPr/>
            </p:nvSpPr>
            <p:spPr>
              <a:xfrm>
                <a:off x="666974" y="6295015"/>
                <a:ext cx="2216075" cy="548641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Impact</a:t>
                </a:r>
              </a:p>
              <a:p>
                <a:pPr algn="ctr"/>
                <a:r>
                  <a:rPr lang="en-GB" sz="700" dirty="0">
                    <a:solidFill>
                      <a:schemeClr val="tx1"/>
                    </a:solidFill>
                  </a:rPr>
                  <a:t>Children have a secure locational understanding of  Antarctica and it’s place within the earth.</a:t>
                </a:r>
              </a:p>
            </p:txBody>
          </p:sp>
        </p:grp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26068D2A-6777-46A0-9A67-440EADB1A9E2}"/>
                </a:ext>
              </a:extLst>
            </p:cNvPr>
            <p:cNvSpPr/>
            <p:nvPr/>
          </p:nvSpPr>
          <p:spPr>
            <a:xfrm>
              <a:off x="227242" y="121024"/>
              <a:ext cx="5205370" cy="474250"/>
            </a:xfrm>
            <a:prstGeom prst="roundRect">
              <a:avLst/>
            </a:prstGeom>
            <a:solidFill>
              <a:srgbClr val="4BC8D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Year Five Curriculum Overview Autumn Term 2021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D9CB6D8B-B49C-4D31-982F-64A24524B91A}"/>
                </a:ext>
              </a:extLst>
            </p:cNvPr>
            <p:cNvSpPr/>
            <p:nvPr/>
          </p:nvSpPr>
          <p:spPr>
            <a:xfrm>
              <a:off x="6272375" y="95767"/>
              <a:ext cx="5328611" cy="482555"/>
            </a:xfrm>
            <a:prstGeom prst="roundRect">
              <a:avLst/>
            </a:prstGeom>
            <a:solidFill>
              <a:srgbClr val="4BC8D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dirty="0"/>
                <a:t>Reading opportunities: Shackleton’s Journey, The Polar Bear Explorers Club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9B19AA0D-46A6-4859-9C1C-2B96DEEA27EA}"/>
                </a:ext>
              </a:extLst>
            </p:cNvPr>
            <p:cNvGrpSpPr/>
            <p:nvPr/>
          </p:nvGrpSpPr>
          <p:grpSpPr>
            <a:xfrm>
              <a:off x="2514124" y="632923"/>
              <a:ext cx="2130135" cy="6104053"/>
              <a:chOff x="666968" y="776826"/>
              <a:chExt cx="2248846" cy="6066830"/>
            </a:xfrm>
            <a:solidFill>
              <a:schemeClr val="bg1"/>
            </a:solidFill>
          </p:grpSpPr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E5A69192-A0B3-4A41-93D4-BE84417E97D0}"/>
                  </a:ext>
                </a:extLst>
              </p:cNvPr>
              <p:cNvSpPr/>
              <p:nvPr/>
            </p:nvSpPr>
            <p:spPr>
              <a:xfrm>
                <a:off x="699739" y="776826"/>
                <a:ext cx="2216075" cy="625256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Religious Education</a:t>
                </a:r>
              </a:p>
              <a:p>
                <a:pPr algn="ctr"/>
                <a:r>
                  <a:rPr lang="en-GB" sz="1000" dirty="0">
                    <a:solidFill>
                      <a:srgbClr val="806000"/>
                    </a:solidFill>
                  </a:rPr>
                  <a:t>What does it mean to be a Muslim in Britain today?</a:t>
                </a:r>
                <a:r>
                  <a:rPr lang="en-GB" sz="1400" dirty="0">
                    <a:solidFill>
                      <a:srgbClr val="806000"/>
                    </a:solidFill>
                  </a:rPr>
                  <a:t> </a:t>
                </a:r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ED16648A-32C1-47AB-AE5B-1A0C51E28D2B}"/>
                  </a:ext>
                </a:extLst>
              </p:cNvPr>
              <p:cNvSpPr/>
              <p:nvPr/>
            </p:nvSpPr>
            <p:spPr>
              <a:xfrm>
                <a:off x="666968" y="1520415"/>
                <a:ext cx="2216075" cy="84806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Intent</a:t>
                </a:r>
              </a:p>
              <a:p>
                <a:r>
                  <a:rPr lang="en-GB" sz="900" dirty="0">
                    <a:solidFill>
                      <a:schemeClr val="tx1"/>
                    </a:solidFill>
                  </a:rPr>
                  <a:t>To explore what people of the Muslim faith believe and what difference this makes to how they live.</a:t>
                </a:r>
                <a:r>
                  <a:rPr lang="en-GB" sz="900" b="1" dirty="0">
                    <a:solidFill>
                      <a:schemeClr val="tx1"/>
                    </a:solidFill>
                  </a:rPr>
                  <a:t> </a:t>
                </a:r>
                <a:endParaRPr lang="en-GB" sz="9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900" dirty="0">
                  <a:solidFill>
                    <a:srgbClr val="806000"/>
                  </a:solidFill>
                </a:endParaRPr>
              </a:p>
              <a:p>
                <a:pPr algn="ctr"/>
                <a:endParaRPr lang="en-GB" dirty="0">
                  <a:solidFill>
                    <a:srgbClr val="806000"/>
                  </a:solidFill>
                </a:endParaRPr>
              </a:p>
            </p:txBody>
          </p: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0CD0DC96-A0F3-4D22-82A4-FB6E9D9F1B12}"/>
                  </a:ext>
                </a:extLst>
              </p:cNvPr>
              <p:cNvSpPr/>
              <p:nvPr/>
            </p:nvSpPr>
            <p:spPr>
              <a:xfrm>
                <a:off x="666968" y="2499358"/>
                <a:ext cx="2216075" cy="301035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Sequence of lessons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Who are the Muslims in your region?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What helps Muslims through the journey of life?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Why is </a:t>
                </a:r>
                <a:r>
                  <a:rPr lang="en-GB" sz="900" dirty="0" err="1">
                    <a:solidFill>
                      <a:schemeClr val="tx1"/>
                    </a:solidFill>
                  </a:rPr>
                  <a:t>Zakah</a:t>
                </a:r>
                <a:r>
                  <a:rPr lang="en-GB" sz="900" dirty="0">
                    <a:solidFill>
                      <a:schemeClr val="tx1"/>
                    </a:solidFill>
                  </a:rPr>
                  <a:t>/charity important to Muslims? How is charity important to you?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Why do Muslims go on a pilgrimage?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Where do Muslims get guidance for living?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What does it mean to be a Muslim in Britain today?</a:t>
                </a:r>
              </a:p>
              <a:p>
                <a:pPr marL="228600" indent="-228600">
                  <a:buFont typeface="+mj-lt"/>
                  <a:buAutoNum type="arabicParenR"/>
                </a:pPr>
                <a:endParaRPr lang="en-GB" sz="9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9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9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9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9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9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9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9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9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9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900" dirty="0">
                  <a:solidFill>
                    <a:schemeClr val="tx1"/>
                  </a:solidFill>
                </a:endParaRPr>
              </a:p>
              <a:p>
                <a:pPr algn="ctr"/>
                <a:endParaRPr lang="en-GB" dirty="0">
                  <a:solidFill>
                    <a:srgbClr val="806000"/>
                  </a:solidFill>
                </a:endParaRPr>
              </a:p>
            </p:txBody>
          </p:sp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5687AB26-60F4-4428-B632-382CFDCFE0E1}"/>
                  </a:ext>
                </a:extLst>
              </p:cNvPr>
              <p:cNvSpPr/>
              <p:nvPr/>
            </p:nvSpPr>
            <p:spPr>
              <a:xfrm>
                <a:off x="666973" y="5640592"/>
                <a:ext cx="2216075" cy="548641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Composite outcome</a:t>
                </a:r>
              </a:p>
              <a:p>
                <a:pPr algn="ctr"/>
                <a:r>
                  <a:rPr lang="en-GB" sz="700" dirty="0">
                    <a:solidFill>
                      <a:schemeClr val="tx1"/>
                    </a:solidFill>
                  </a:rPr>
                  <a:t>Children will produce a script of  a conversation detailing the answer to the key question.</a:t>
                </a:r>
              </a:p>
            </p:txBody>
          </p:sp>
          <p:sp>
            <p:nvSpPr>
              <p:cNvPr id="38" name="Rectangle: Rounded Corners 37">
                <a:extLst>
                  <a:ext uri="{FF2B5EF4-FFF2-40B4-BE49-F238E27FC236}">
                    <a16:creationId xmlns:a16="http://schemas.microsoft.com/office/drawing/2014/main" id="{C75D345A-EAC9-4850-8039-EA2F0487EBE8}"/>
                  </a:ext>
                </a:extLst>
              </p:cNvPr>
              <p:cNvSpPr/>
              <p:nvPr/>
            </p:nvSpPr>
            <p:spPr>
              <a:xfrm>
                <a:off x="666974" y="6295015"/>
                <a:ext cx="2216075" cy="548641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Impact</a:t>
                </a:r>
              </a:p>
              <a:p>
                <a:pPr algn="ctr"/>
                <a:r>
                  <a:rPr lang="en-GB" sz="700" dirty="0">
                    <a:solidFill>
                      <a:schemeClr val="tx1"/>
                    </a:solidFill>
                  </a:rPr>
                  <a:t>Children will be able to explain the importance of the 5 pillars to British Muslims today.</a:t>
                </a: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B72BD01-8E11-46E0-8AF0-159F360134A3}"/>
                </a:ext>
              </a:extLst>
            </p:cNvPr>
            <p:cNvGrpSpPr/>
            <p:nvPr/>
          </p:nvGrpSpPr>
          <p:grpSpPr>
            <a:xfrm>
              <a:off x="4843380" y="632923"/>
              <a:ext cx="2099100" cy="6104053"/>
              <a:chOff x="666968" y="776826"/>
              <a:chExt cx="2216081" cy="6066830"/>
            </a:xfrm>
            <a:solidFill>
              <a:schemeClr val="bg1"/>
            </a:solidFill>
          </p:grpSpPr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BC1DB380-926E-4B77-85FE-800F6A0E0880}"/>
                  </a:ext>
                </a:extLst>
              </p:cNvPr>
              <p:cNvSpPr/>
              <p:nvPr/>
            </p:nvSpPr>
            <p:spPr>
              <a:xfrm>
                <a:off x="666974" y="776826"/>
                <a:ext cx="2216075" cy="625256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Science</a:t>
                </a:r>
                <a:endParaRPr lang="en-GB" sz="1000" dirty="0">
                  <a:solidFill>
                    <a:srgbClr val="806000"/>
                  </a:solidFill>
                </a:endParaRPr>
              </a:p>
              <a:p>
                <a:pPr algn="ctr"/>
                <a:r>
                  <a:rPr lang="en-GB" sz="1000" dirty="0">
                    <a:solidFill>
                      <a:srgbClr val="806000"/>
                    </a:solidFill>
                  </a:rPr>
                  <a:t>Earth and Space</a:t>
                </a:r>
              </a:p>
            </p:txBody>
          </p:sp>
          <p:sp>
            <p:nvSpPr>
              <p:cNvPr id="41" name="Rectangle: Rounded Corners 40">
                <a:extLst>
                  <a:ext uri="{FF2B5EF4-FFF2-40B4-BE49-F238E27FC236}">
                    <a16:creationId xmlns:a16="http://schemas.microsoft.com/office/drawing/2014/main" id="{CCC292EE-709D-4A74-91CC-290F4EBD3B98}"/>
                  </a:ext>
                </a:extLst>
              </p:cNvPr>
              <p:cNvSpPr/>
              <p:nvPr/>
            </p:nvSpPr>
            <p:spPr>
              <a:xfrm>
                <a:off x="666968" y="1520415"/>
                <a:ext cx="2216075" cy="84806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Intent</a:t>
                </a:r>
              </a:p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To learn about the planets in the solar system and describe the relative movements of the Earth, Sun and Moon.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: Rounded Corners 41">
                <a:extLst>
                  <a:ext uri="{FF2B5EF4-FFF2-40B4-BE49-F238E27FC236}">
                    <a16:creationId xmlns:a16="http://schemas.microsoft.com/office/drawing/2014/main" id="{C4ED65A2-9459-4D2E-91B8-1E52BF3F503B}"/>
                  </a:ext>
                </a:extLst>
              </p:cNvPr>
              <p:cNvSpPr/>
              <p:nvPr/>
            </p:nvSpPr>
            <p:spPr>
              <a:xfrm>
                <a:off x="666968" y="2486808"/>
                <a:ext cx="2216075" cy="301035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Sequence of lessons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Suggest how scientific evidence could be used to support ideas. Explore how scientists answer questions and collect current knowledge and questions about space.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Describe the movement of the Earth, and other planets, relative to the Sun in the solar system.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Make a model of the solar system.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Investigate shadows using the idea of the Earth’s rotation to explain the apparent movement of the sun across the sky.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Explore the Earth’s movements using sundials and time zones.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The Moon.</a:t>
                </a:r>
              </a:p>
            </p:txBody>
          </p:sp>
          <p:sp>
            <p:nvSpPr>
              <p:cNvPr id="43" name="Rectangle: Rounded Corners 42">
                <a:extLst>
                  <a:ext uri="{FF2B5EF4-FFF2-40B4-BE49-F238E27FC236}">
                    <a16:creationId xmlns:a16="http://schemas.microsoft.com/office/drawing/2014/main" id="{38FFFC7C-5E93-439E-B563-936DEA998B3F}"/>
                  </a:ext>
                </a:extLst>
              </p:cNvPr>
              <p:cNvSpPr/>
              <p:nvPr/>
            </p:nvSpPr>
            <p:spPr>
              <a:xfrm>
                <a:off x="666973" y="5640592"/>
                <a:ext cx="2216075" cy="548641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Composite outcome</a:t>
                </a:r>
              </a:p>
              <a:p>
                <a:pPr algn="ctr"/>
                <a:r>
                  <a:rPr lang="en-GB" sz="700" dirty="0">
                    <a:solidFill>
                      <a:schemeClr val="tx1"/>
                    </a:solidFill>
                  </a:rPr>
                  <a:t>To produce a class TV program – Stargazing.</a:t>
                </a:r>
              </a:p>
            </p:txBody>
          </p:sp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F95594BA-DE72-4E18-B6B0-42D3F2A54474}"/>
                  </a:ext>
                </a:extLst>
              </p:cNvPr>
              <p:cNvSpPr/>
              <p:nvPr/>
            </p:nvSpPr>
            <p:spPr>
              <a:xfrm>
                <a:off x="666974" y="6295015"/>
                <a:ext cx="2216075" cy="548641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Impact</a:t>
                </a:r>
              </a:p>
              <a:p>
                <a:pPr algn="ctr"/>
                <a:r>
                  <a:rPr lang="en-GB" sz="700" dirty="0">
                    <a:solidFill>
                      <a:schemeClr val="tx1"/>
                    </a:solidFill>
                  </a:rPr>
                  <a:t>Children will link movements of the Earth, Sun and Moon to familiar timescales such as day and night.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D1A1225D-B8AE-4C96-83DE-3F4543D7A1D7}"/>
                </a:ext>
              </a:extLst>
            </p:cNvPr>
            <p:cNvGrpSpPr/>
            <p:nvPr/>
          </p:nvGrpSpPr>
          <p:grpSpPr>
            <a:xfrm>
              <a:off x="7172636" y="632923"/>
              <a:ext cx="2099100" cy="6104053"/>
              <a:chOff x="666968" y="776826"/>
              <a:chExt cx="2216081" cy="6066830"/>
            </a:xfrm>
            <a:solidFill>
              <a:schemeClr val="bg1"/>
            </a:solidFill>
          </p:grpSpPr>
          <p:sp>
            <p:nvSpPr>
              <p:cNvPr id="46" name="Rectangle: Rounded Corners 45">
                <a:extLst>
                  <a:ext uri="{FF2B5EF4-FFF2-40B4-BE49-F238E27FC236}">
                    <a16:creationId xmlns:a16="http://schemas.microsoft.com/office/drawing/2014/main" id="{DD9E96D9-6B97-4753-81A0-7EA8CAB43B35}"/>
                  </a:ext>
                </a:extLst>
              </p:cNvPr>
              <p:cNvSpPr/>
              <p:nvPr/>
            </p:nvSpPr>
            <p:spPr>
              <a:xfrm>
                <a:off x="666974" y="776826"/>
                <a:ext cx="2216075" cy="625256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Computing</a:t>
                </a:r>
              </a:p>
              <a:p>
                <a:pPr algn="ctr"/>
                <a:r>
                  <a:rPr lang="en-GB" sz="1000" dirty="0">
                    <a:solidFill>
                      <a:srgbClr val="806000"/>
                    </a:solidFill>
                  </a:rPr>
                  <a:t>Sharing information</a:t>
                </a:r>
              </a:p>
            </p:txBody>
          </p:sp>
          <p:sp>
            <p:nvSpPr>
              <p:cNvPr id="47" name="Rectangle: Rounded Corners 46">
                <a:extLst>
                  <a:ext uri="{FF2B5EF4-FFF2-40B4-BE49-F238E27FC236}">
                    <a16:creationId xmlns:a16="http://schemas.microsoft.com/office/drawing/2014/main" id="{17929472-8DB0-40CF-9B4F-A9C2E5D79503}"/>
                  </a:ext>
                </a:extLst>
              </p:cNvPr>
              <p:cNvSpPr/>
              <p:nvPr/>
            </p:nvSpPr>
            <p:spPr>
              <a:xfrm>
                <a:off x="666968" y="1520415"/>
                <a:ext cx="2216075" cy="84806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Intent</a:t>
                </a:r>
              </a:p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Develop understanding of how information is transferred between a variety of different real-world systems and devices. 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: Rounded Corners 47">
                <a:extLst>
                  <a:ext uri="{FF2B5EF4-FFF2-40B4-BE49-F238E27FC236}">
                    <a16:creationId xmlns:a16="http://schemas.microsoft.com/office/drawing/2014/main" id="{40C47BF3-50C4-4629-95EE-4CA281AFC8F4}"/>
                  </a:ext>
                </a:extLst>
              </p:cNvPr>
              <p:cNvSpPr/>
              <p:nvPr/>
            </p:nvSpPr>
            <p:spPr>
              <a:xfrm>
                <a:off x="666968" y="2486808"/>
                <a:ext cx="2216075" cy="301035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Sequence of lessons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To explain that computers can be connected together to form systems.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To recognise the role of computer systems in our lives.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To recognise how information is transferred over the internet.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To explain how sharing information online lets people in different places work together.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To contribute to a shared project online.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To evaluate different ways of working together online.</a:t>
                </a: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dirty="0">
                  <a:solidFill>
                    <a:srgbClr val="806000"/>
                  </a:solidFill>
                </a:endParaRPr>
              </a:p>
            </p:txBody>
          </p:sp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id="{92AA66CC-C4CD-459E-BA46-881AB02E3B82}"/>
                  </a:ext>
                </a:extLst>
              </p:cNvPr>
              <p:cNvSpPr/>
              <p:nvPr/>
            </p:nvSpPr>
            <p:spPr>
              <a:xfrm>
                <a:off x="666973" y="5640592"/>
                <a:ext cx="2216075" cy="548641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Composite outcome</a:t>
                </a:r>
              </a:p>
              <a:p>
                <a:pPr algn="ctr"/>
                <a:r>
                  <a:rPr lang="en-GB" sz="700" dirty="0">
                    <a:solidFill>
                      <a:schemeClr val="tx1"/>
                    </a:solidFill>
                  </a:rPr>
                  <a:t>To take part in a collaborative online project with other class members.  </a:t>
                </a:r>
              </a:p>
            </p:txBody>
          </p:sp>
          <p:sp>
            <p:nvSpPr>
              <p:cNvPr id="50" name="Rectangle: Rounded Corners 49">
                <a:extLst>
                  <a:ext uri="{FF2B5EF4-FFF2-40B4-BE49-F238E27FC236}">
                    <a16:creationId xmlns:a16="http://schemas.microsoft.com/office/drawing/2014/main" id="{2CCD593C-A46A-48D9-82F5-15D556CEB987}"/>
                  </a:ext>
                </a:extLst>
              </p:cNvPr>
              <p:cNvSpPr/>
              <p:nvPr/>
            </p:nvSpPr>
            <p:spPr>
              <a:xfrm>
                <a:off x="666974" y="6295015"/>
                <a:ext cx="2216075" cy="548641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Impact</a:t>
                </a:r>
              </a:p>
              <a:p>
                <a:pPr algn="ctr"/>
                <a:r>
                  <a:rPr lang="en-GB" sz="700" dirty="0">
                    <a:solidFill>
                      <a:schemeClr val="tx1"/>
                    </a:solidFill>
                  </a:rPr>
                  <a:t>Children will develop their understanding of computer systems and their skills in working together online.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06B329DE-9D4D-4998-A388-EC5BD1311EF5}"/>
                </a:ext>
              </a:extLst>
            </p:cNvPr>
            <p:cNvGrpSpPr/>
            <p:nvPr/>
          </p:nvGrpSpPr>
          <p:grpSpPr>
            <a:xfrm>
              <a:off x="9501892" y="632923"/>
              <a:ext cx="2099100" cy="6104053"/>
              <a:chOff x="666968" y="776826"/>
              <a:chExt cx="2216081" cy="6066830"/>
            </a:xfrm>
            <a:solidFill>
              <a:schemeClr val="bg1"/>
            </a:solidFill>
          </p:grpSpPr>
          <p:sp>
            <p:nvSpPr>
              <p:cNvPr id="52" name="Rectangle: Rounded Corners 51">
                <a:extLst>
                  <a:ext uri="{FF2B5EF4-FFF2-40B4-BE49-F238E27FC236}">
                    <a16:creationId xmlns:a16="http://schemas.microsoft.com/office/drawing/2014/main" id="{F2D6FD0E-77B9-476B-8F7C-4A5E58BB75D5}"/>
                  </a:ext>
                </a:extLst>
              </p:cNvPr>
              <p:cNvSpPr/>
              <p:nvPr/>
            </p:nvSpPr>
            <p:spPr>
              <a:xfrm>
                <a:off x="666974" y="776826"/>
                <a:ext cx="2216075" cy="625256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Art</a:t>
                </a:r>
              </a:p>
              <a:p>
                <a:pPr algn="ctr"/>
                <a:r>
                  <a:rPr lang="en-GB" sz="1000" dirty="0">
                    <a:solidFill>
                      <a:srgbClr val="806000"/>
                    </a:solidFill>
                  </a:rPr>
                  <a:t>Flat, yet sculptural</a:t>
                </a:r>
              </a:p>
            </p:txBody>
          </p:sp>
          <p:sp>
            <p:nvSpPr>
              <p:cNvPr id="53" name="Rectangle: Rounded Corners 52">
                <a:extLst>
                  <a:ext uri="{FF2B5EF4-FFF2-40B4-BE49-F238E27FC236}">
                    <a16:creationId xmlns:a16="http://schemas.microsoft.com/office/drawing/2014/main" id="{316F8D43-5767-42EB-92C2-F2C3BC01D0B8}"/>
                  </a:ext>
                </a:extLst>
              </p:cNvPr>
              <p:cNvSpPr/>
              <p:nvPr/>
            </p:nvSpPr>
            <p:spPr>
              <a:xfrm>
                <a:off x="666968" y="1520415"/>
                <a:ext cx="2216075" cy="84806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Intent</a:t>
                </a:r>
              </a:p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Children will develop their drawings through collage and construction to transform them into sculptures.</a:t>
                </a:r>
              </a:p>
              <a:p>
                <a:pPr algn="ctr"/>
                <a:endParaRPr lang="en-GB" dirty="0">
                  <a:solidFill>
                    <a:srgbClr val="806000"/>
                  </a:solidFill>
                </a:endParaRPr>
              </a:p>
            </p:txBody>
          </p:sp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23BA9F8B-0401-467B-9B3F-E71344106DDA}"/>
                  </a:ext>
                </a:extLst>
              </p:cNvPr>
              <p:cNvSpPr/>
              <p:nvPr/>
            </p:nvSpPr>
            <p:spPr>
              <a:xfrm>
                <a:off x="666968" y="2486808"/>
                <a:ext cx="2216075" cy="3010350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Sequence of lessons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To develop drawing skills.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To explore negative space and mark making.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To explore scaling up and collage.</a:t>
                </a:r>
              </a:p>
              <a:p>
                <a:pPr marL="228600" indent="-228600">
                  <a:buFont typeface="+mj-lt"/>
                  <a:buAutoNum type="arabicParenR"/>
                </a:pPr>
                <a:r>
                  <a:rPr lang="en-GB" sz="900" dirty="0">
                    <a:solidFill>
                      <a:schemeClr val="tx1"/>
                    </a:solidFill>
                  </a:rPr>
                  <a:t>To explore sculpture and structure.</a:t>
                </a: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806000"/>
                  </a:solidFill>
                </a:endParaRPr>
              </a:p>
              <a:p>
                <a:pPr algn="ctr"/>
                <a:endParaRPr lang="en-GB" dirty="0">
                  <a:solidFill>
                    <a:srgbClr val="806000"/>
                  </a:solidFill>
                </a:endParaRPr>
              </a:p>
            </p:txBody>
          </p:sp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ED26AB54-9826-466A-A89B-04A1F18C2C43}"/>
                  </a:ext>
                </a:extLst>
              </p:cNvPr>
              <p:cNvSpPr/>
              <p:nvPr/>
            </p:nvSpPr>
            <p:spPr>
              <a:xfrm>
                <a:off x="666973" y="5640592"/>
                <a:ext cx="2216075" cy="548641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Composite outcome</a:t>
                </a:r>
              </a:p>
              <a:p>
                <a:pPr algn="ctr"/>
                <a:r>
                  <a:rPr lang="en-GB" sz="700" dirty="0">
                    <a:solidFill>
                      <a:schemeClr val="tx1"/>
                    </a:solidFill>
                  </a:rPr>
                  <a:t>To create a sculpture of an Antarctic animal.</a:t>
                </a:r>
              </a:p>
            </p:txBody>
          </p:sp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50C9A42A-827A-41DD-BAA7-AE7A7CE6E388}"/>
                  </a:ext>
                </a:extLst>
              </p:cNvPr>
              <p:cNvSpPr/>
              <p:nvPr/>
            </p:nvSpPr>
            <p:spPr>
              <a:xfrm>
                <a:off x="666974" y="6295015"/>
                <a:ext cx="2216075" cy="548641"/>
              </a:xfrm>
              <a:prstGeom prst="roundRect">
                <a:avLst/>
              </a:prstGeom>
              <a:grpFill/>
              <a:ln w="34925">
                <a:solidFill>
                  <a:srgbClr val="80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>
                    <a:solidFill>
                      <a:srgbClr val="806000"/>
                    </a:solidFill>
                  </a:rPr>
                  <a:t>Impact</a:t>
                </a:r>
              </a:p>
              <a:p>
                <a:pPr algn="ctr"/>
                <a:r>
                  <a:rPr lang="en-GB" sz="700" dirty="0">
                    <a:solidFill>
                      <a:schemeClr val="tx1"/>
                    </a:solidFill>
                  </a:rPr>
                  <a:t>Children will increase their confidence and ability in drawing, collage and construction.</a:t>
                </a:r>
              </a:p>
            </p:txBody>
          </p:sp>
        </p:grpSp>
      </p:grpSp>
      <p:pic>
        <p:nvPicPr>
          <p:cNvPr id="58" name="Picture 57">
            <a:extLst>
              <a:ext uri="{FF2B5EF4-FFF2-40B4-BE49-F238E27FC236}">
                <a16:creationId xmlns:a16="http://schemas.microsoft.com/office/drawing/2014/main" id="{576D3C7A-F14A-4B0C-B85E-B00604B7AB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827" y="45365"/>
            <a:ext cx="566574" cy="482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9BE73E8-F0E1-4666-8EE3-C86760AE1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8910" y="3904563"/>
            <a:ext cx="1302443" cy="102334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F2A59CB-67B5-4B4C-AB39-1FCE442951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6626" y="4544176"/>
            <a:ext cx="1207281" cy="767470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9C1EB84-A0C7-4DE8-87E9-A806561D45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7853298" y="4719438"/>
            <a:ext cx="839763" cy="59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59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6068D2A-6777-46A0-9A67-440EADB1A9E2}"/>
              </a:ext>
            </a:extLst>
          </p:cNvPr>
          <p:cNvSpPr/>
          <p:nvPr/>
        </p:nvSpPr>
        <p:spPr>
          <a:xfrm>
            <a:off x="307924" y="106235"/>
            <a:ext cx="5205370" cy="474250"/>
          </a:xfrm>
          <a:prstGeom prst="roundRect">
            <a:avLst/>
          </a:prstGeom>
          <a:solidFill>
            <a:srgbClr val="4BC8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Year Five Curriculum Overview Autumn Term 1 2021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B19AA0D-46A6-4859-9C1C-2B96DEEA27EA}"/>
              </a:ext>
            </a:extLst>
          </p:cNvPr>
          <p:cNvGrpSpPr/>
          <p:nvPr/>
        </p:nvGrpSpPr>
        <p:grpSpPr>
          <a:xfrm>
            <a:off x="433666" y="724798"/>
            <a:ext cx="2405328" cy="6026967"/>
            <a:chOff x="666968" y="853442"/>
            <a:chExt cx="2248846" cy="5990214"/>
          </a:xfrm>
          <a:solidFill>
            <a:schemeClr val="bg1"/>
          </a:solidFill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E5A69192-A0B3-4A41-93D4-BE84417E97D0}"/>
                </a:ext>
              </a:extLst>
            </p:cNvPr>
            <p:cNvSpPr/>
            <p:nvPr/>
          </p:nvSpPr>
          <p:spPr>
            <a:xfrm>
              <a:off x="699739" y="853442"/>
              <a:ext cx="2216075" cy="548640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PSHE</a:t>
              </a:r>
            </a:p>
            <a:p>
              <a:pPr algn="ctr"/>
              <a:r>
                <a:rPr lang="en-GB" sz="1000" dirty="0">
                  <a:solidFill>
                    <a:srgbClr val="806000"/>
                  </a:solidFill>
                </a:rPr>
                <a:t>Being Me in My World</a:t>
              </a: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ED16648A-32C1-47AB-AE5B-1A0C51E28D2B}"/>
                </a:ext>
              </a:extLst>
            </p:cNvPr>
            <p:cNvSpPr/>
            <p:nvPr/>
          </p:nvSpPr>
          <p:spPr>
            <a:xfrm>
              <a:off x="666968" y="1520415"/>
              <a:ext cx="2216075" cy="966394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Intent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Children will learn about their rights as a child, their responsibilities in Year 5 and why we have rules. They will also compare their lives with the lives of other people in our country. </a:t>
              </a: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0CD0DC96-A0F3-4D22-82A4-FB6E9D9F1B12}"/>
                </a:ext>
              </a:extLst>
            </p:cNvPr>
            <p:cNvSpPr/>
            <p:nvPr/>
          </p:nvSpPr>
          <p:spPr>
            <a:xfrm>
              <a:off x="666968" y="2605140"/>
              <a:ext cx="2216075" cy="2892017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Sequence of lessons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My year ahead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Being a citizen of my country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Year 5 responsibilities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Rewards and consequences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Our learning charter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Owning our learning charter</a:t>
              </a:r>
              <a:endParaRPr lang="en-GB" sz="1400" dirty="0">
                <a:solidFill>
                  <a:schemeClr val="tx1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dirty="0">
                <a:solidFill>
                  <a:srgbClr val="806000"/>
                </a:solidFill>
              </a:endParaRP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5687AB26-60F4-4428-B632-382CFDCFE0E1}"/>
                </a:ext>
              </a:extLst>
            </p:cNvPr>
            <p:cNvSpPr/>
            <p:nvPr/>
          </p:nvSpPr>
          <p:spPr>
            <a:xfrm>
              <a:off x="666973" y="5640592"/>
              <a:ext cx="2216075" cy="548641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Composite outcome</a:t>
              </a:r>
            </a:p>
            <a:p>
              <a:pPr algn="ctr"/>
              <a:r>
                <a:rPr lang="en-GB" sz="700" dirty="0">
                  <a:solidFill>
                    <a:schemeClr val="tx1"/>
                  </a:solidFill>
                </a:rPr>
                <a:t>To contribute to, and take ownership of, a whole-school learning charter.</a:t>
              </a:r>
            </a:p>
            <a:p>
              <a:pPr algn="ctr"/>
              <a:endParaRPr lang="en-GB" sz="900" dirty="0">
                <a:solidFill>
                  <a:srgbClr val="806000"/>
                </a:solidFill>
              </a:endParaRP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C75D345A-EAC9-4850-8039-EA2F0487EBE8}"/>
                </a:ext>
              </a:extLst>
            </p:cNvPr>
            <p:cNvSpPr/>
            <p:nvPr/>
          </p:nvSpPr>
          <p:spPr>
            <a:xfrm>
              <a:off x="666974" y="6295015"/>
              <a:ext cx="2216075" cy="548641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Impact</a:t>
              </a:r>
            </a:p>
            <a:p>
              <a:pPr algn="ctr"/>
              <a:r>
                <a:rPr lang="en-GB" sz="700" dirty="0">
                  <a:solidFill>
                    <a:schemeClr val="tx1"/>
                  </a:solidFill>
                </a:rPr>
                <a:t>Children understand their rights and responsibilities and how these lead on to a consistent positive behaviour system at school.</a:t>
              </a:r>
              <a:endParaRPr lang="en-GB" sz="900" dirty="0">
                <a:solidFill>
                  <a:srgbClr val="806000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1A1225D-B8AE-4C96-83DE-3F4543D7A1D7}"/>
              </a:ext>
            </a:extLst>
          </p:cNvPr>
          <p:cNvGrpSpPr/>
          <p:nvPr/>
        </p:nvGrpSpPr>
        <p:grpSpPr>
          <a:xfrm>
            <a:off x="3317970" y="735998"/>
            <a:ext cx="2378434" cy="6064096"/>
            <a:chOff x="658355" y="853442"/>
            <a:chExt cx="2510982" cy="5953624"/>
          </a:xfrm>
          <a:solidFill>
            <a:schemeClr val="bg1"/>
          </a:solidFill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DD9E96D9-6B97-4753-81A0-7EA8CAB43B35}"/>
                </a:ext>
              </a:extLst>
            </p:cNvPr>
            <p:cNvSpPr/>
            <p:nvPr/>
          </p:nvSpPr>
          <p:spPr>
            <a:xfrm>
              <a:off x="666974" y="853442"/>
              <a:ext cx="2502363" cy="548640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Music</a:t>
              </a:r>
            </a:p>
            <a:p>
              <a:pPr algn="ctr"/>
              <a:r>
                <a:rPr lang="en-GB" sz="1000" dirty="0" err="1">
                  <a:solidFill>
                    <a:srgbClr val="806000"/>
                  </a:solidFill>
                </a:rPr>
                <a:t>Livin</a:t>
              </a:r>
              <a:r>
                <a:rPr lang="en-GB" sz="1000" dirty="0">
                  <a:solidFill>
                    <a:srgbClr val="806000"/>
                  </a:solidFill>
                </a:rPr>
                <a:t>’ on a Prayer</a:t>
              </a:r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17929472-8DB0-40CF-9B4F-A9C2E5D79503}"/>
                </a:ext>
              </a:extLst>
            </p:cNvPr>
            <p:cNvSpPr/>
            <p:nvPr/>
          </p:nvSpPr>
          <p:spPr>
            <a:xfrm>
              <a:off x="666968" y="1520415"/>
              <a:ext cx="2502369" cy="848060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Intent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Children will listen and appraise a variety of rock songs, learning about their structure.  We will be learning to play and compose using the notes A,G and B.</a:t>
              </a:r>
            </a:p>
            <a:p>
              <a:pPr algn="ctr"/>
              <a:endParaRPr lang="en-GB" dirty="0">
                <a:solidFill>
                  <a:srgbClr val="806000"/>
                </a:solidFill>
              </a:endParaRPr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40C47BF3-50C4-4629-95EE-4CA281AFC8F4}"/>
                </a:ext>
              </a:extLst>
            </p:cNvPr>
            <p:cNvSpPr/>
            <p:nvPr/>
          </p:nvSpPr>
          <p:spPr>
            <a:xfrm>
              <a:off x="666967" y="2486808"/>
              <a:ext cx="2502370" cy="3010350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Sequence of lessons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To listen and appraise ‘</a:t>
              </a:r>
              <a:r>
                <a:rPr lang="en-GB" sz="900" dirty="0" err="1">
                  <a:solidFill>
                    <a:schemeClr val="tx1"/>
                  </a:solidFill>
                </a:rPr>
                <a:t>Livin</a:t>
              </a:r>
              <a:r>
                <a:rPr lang="en-GB" sz="900" dirty="0">
                  <a:solidFill>
                    <a:schemeClr val="tx1"/>
                  </a:solidFill>
                </a:rPr>
                <a:t>’ on a Prayer’. Start to learn the song.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To listen and appraise ,’We will Rock You’. To sing the song and play instrumental parts.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To listen to and appraise,’ Smoke on the Water’. To play instrumental parts and improvise.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To listen to and appraise,’</a:t>
              </a:r>
              <a:r>
                <a:rPr lang="en-GB" sz="900" dirty="0" err="1">
                  <a:solidFill>
                    <a:schemeClr val="tx1"/>
                  </a:solidFill>
                </a:rPr>
                <a:t>Rockin</a:t>
              </a:r>
              <a:r>
                <a:rPr lang="en-GB" sz="900" dirty="0">
                  <a:solidFill>
                    <a:schemeClr val="tx1"/>
                  </a:solidFill>
                </a:rPr>
                <a:t>’ All Over the World’.  To play musical parts, improvise and compose.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To listen to to and appraise, ’Johnny B. Goode’. To play instrumental parts, improvise and use own composition.</a:t>
              </a:r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dirty="0">
                <a:solidFill>
                  <a:srgbClr val="806000"/>
                </a:solidFill>
              </a:endParaRPr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92AA66CC-C4CD-459E-BA46-881AB02E3B82}"/>
                </a:ext>
              </a:extLst>
            </p:cNvPr>
            <p:cNvSpPr/>
            <p:nvPr/>
          </p:nvSpPr>
          <p:spPr>
            <a:xfrm>
              <a:off x="666968" y="5615491"/>
              <a:ext cx="2216075" cy="548641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Composite outcome</a:t>
              </a:r>
            </a:p>
            <a:p>
              <a:pPr algn="ctr"/>
              <a:r>
                <a:rPr lang="en-GB" sz="700" dirty="0">
                  <a:solidFill>
                    <a:schemeClr val="tx1"/>
                  </a:solidFill>
                </a:rPr>
                <a:t>Perform the song ‘</a:t>
              </a:r>
              <a:r>
                <a:rPr lang="en-GB" sz="700" dirty="0" err="1">
                  <a:solidFill>
                    <a:schemeClr val="tx1"/>
                  </a:solidFill>
                </a:rPr>
                <a:t>Livin</a:t>
              </a:r>
              <a:r>
                <a:rPr lang="en-GB" sz="700" dirty="0">
                  <a:solidFill>
                    <a:schemeClr val="tx1"/>
                  </a:solidFill>
                </a:rPr>
                <a:t> on a Prayer’ with own compositions in an assembly.</a:t>
              </a:r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2CCD593C-A46A-48D9-82F5-15D556CEB987}"/>
                </a:ext>
              </a:extLst>
            </p:cNvPr>
            <p:cNvSpPr/>
            <p:nvPr/>
          </p:nvSpPr>
          <p:spPr>
            <a:xfrm>
              <a:off x="658355" y="6258425"/>
              <a:ext cx="2216075" cy="548641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Impact</a:t>
              </a:r>
            </a:p>
            <a:p>
              <a:pPr algn="ctr"/>
              <a:r>
                <a:rPr lang="en-GB" sz="700" dirty="0">
                  <a:solidFill>
                    <a:schemeClr val="tx1"/>
                  </a:solidFill>
                </a:rPr>
                <a:t>Children are confident in how pulse, rhythm, pitch, tempo, dynamics, texture and structure work together and how they connect in a song.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6B329DE-9D4D-4998-A388-EC5BD1311EF5}"/>
              </a:ext>
            </a:extLst>
          </p:cNvPr>
          <p:cNvGrpSpPr/>
          <p:nvPr/>
        </p:nvGrpSpPr>
        <p:grpSpPr>
          <a:xfrm>
            <a:off x="9388045" y="580485"/>
            <a:ext cx="2370283" cy="6026967"/>
            <a:chOff x="463192" y="853442"/>
            <a:chExt cx="2419857" cy="5990214"/>
          </a:xfrm>
          <a:solidFill>
            <a:schemeClr val="bg1"/>
          </a:solidFill>
        </p:grpSpPr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F2D6FD0E-77B9-476B-8F7C-4A5E58BB75D5}"/>
                </a:ext>
              </a:extLst>
            </p:cNvPr>
            <p:cNvSpPr/>
            <p:nvPr/>
          </p:nvSpPr>
          <p:spPr>
            <a:xfrm>
              <a:off x="463201" y="853442"/>
              <a:ext cx="2419848" cy="548640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Spanish</a:t>
              </a:r>
            </a:p>
            <a:p>
              <a:pPr algn="ctr"/>
              <a:r>
                <a:rPr lang="en-GB" sz="1000" dirty="0">
                  <a:solidFill>
                    <a:srgbClr val="806000"/>
                  </a:solidFill>
                </a:rPr>
                <a:t>My Town</a:t>
              </a:r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316F8D43-5767-42EB-92C2-F2C3BC01D0B8}"/>
                </a:ext>
              </a:extLst>
            </p:cNvPr>
            <p:cNvSpPr/>
            <p:nvPr/>
          </p:nvSpPr>
          <p:spPr>
            <a:xfrm>
              <a:off x="463198" y="1520415"/>
              <a:ext cx="2419847" cy="848060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Intent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Children will learn to describe places in a town, count to 100 and give their address in Spanish.</a:t>
              </a:r>
            </a:p>
            <a:p>
              <a:pPr algn="ctr"/>
              <a:endParaRPr lang="en-GB" dirty="0">
                <a:solidFill>
                  <a:srgbClr val="806000"/>
                </a:solidFill>
              </a:endParaRPr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23BA9F8B-0401-467B-9B3F-E71344106DDA}"/>
                </a:ext>
              </a:extLst>
            </p:cNvPr>
            <p:cNvSpPr/>
            <p:nvPr/>
          </p:nvSpPr>
          <p:spPr>
            <a:xfrm>
              <a:off x="463192" y="2486808"/>
              <a:ext cx="2419851" cy="3010350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Sequence of lessons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To ask and answer the question: “Where do you live?”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To describe what there is in a town.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To identify tens up to 100.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To recognise and say numbers 0-100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To say and ask where we live.</a:t>
              </a:r>
            </a:p>
            <a:p>
              <a:pPr marL="228600" indent="-228600">
                <a:buFont typeface="+mj-lt"/>
                <a:buAutoNum type="arabicParenR"/>
              </a:pPr>
              <a:r>
                <a:rPr lang="en-GB" sz="900" dirty="0">
                  <a:solidFill>
                    <a:schemeClr val="tx1"/>
                  </a:solidFill>
                </a:rPr>
                <a:t>To use a bilingual dictionary to develop vocabulary.</a:t>
              </a: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sz="1400" dirty="0">
                <a:solidFill>
                  <a:srgbClr val="806000"/>
                </a:solidFill>
              </a:endParaRPr>
            </a:p>
            <a:p>
              <a:pPr algn="ctr"/>
              <a:endParaRPr lang="en-GB" dirty="0">
                <a:solidFill>
                  <a:srgbClr val="806000"/>
                </a:solidFill>
              </a:endParaRPr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ED26AB54-9826-466A-A89B-04A1F18C2C43}"/>
                </a:ext>
              </a:extLst>
            </p:cNvPr>
            <p:cNvSpPr/>
            <p:nvPr/>
          </p:nvSpPr>
          <p:spPr>
            <a:xfrm>
              <a:off x="666973" y="5640592"/>
              <a:ext cx="2216075" cy="548641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Composite outcome</a:t>
              </a:r>
            </a:p>
            <a:p>
              <a:pPr algn="ctr"/>
              <a:r>
                <a:rPr lang="en-GB" sz="700" dirty="0">
                  <a:solidFill>
                    <a:schemeClr val="tx1"/>
                  </a:solidFill>
                </a:rPr>
                <a:t>Converse with each other in class in Spanish about where they live.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50C9A42A-827A-41DD-BAA7-AE7A7CE6E388}"/>
                </a:ext>
              </a:extLst>
            </p:cNvPr>
            <p:cNvSpPr/>
            <p:nvPr/>
          </p:nvSpPr>
          <p:spPr>
            <a:xfrm>
              <a:off x="666974" y="6295015"/>
              <a:ext cx="2216075" cy="548641"/>
            </a:xfrm>
            <a:prstGeom prst="roundRect">
              <a:avLst/>
            </a:prstGeom>
            <a:grpFill/>
            <a:ln w="34925">
              <a:solidFill>
                <a:srgbClr val="80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806000"/>
                  </a:solidFill>
                </a:rPr>
                <a:t>Impact</a:t>
              </a:r>
            </a:p>
            <a:p>
              <a:pPr algn="ctr"/>
              <a:r>
                <a:rPr lang="en-GB" sz="700" dirty="0">
                  <a:solidFill>
                    <a:schemeClr val="tx1"/>
                  </a:solidFill>
                </a:rPr>
                <a:t>Children develop their range of Spanish vocabulary and their intercultural understanding.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AD0BE222-D815-4B2D-A59B-BA01DF5A9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30" y="3877120"/>
            <a:ext cx="1364566" cy="12552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5AE4B6-A21D-420B-8104-3915CED351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772650" y="4219072"/>
            <a:ext cx="1736122" cy="978786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5A68D9D-973A-4DCE-8FE5-FB0C17A78B17}"/>
              </a:ext>
            </a:extLst>
          </p:cNvPr>
          <p:cNvSpPr/>
          <p:nvPr/>
        </p:nvSpPr>
        <p:spPr>
          <a:xfrm>
            <a:off x="5909456" y="456080"/>
            <a:ext cx="3199249" cy="607529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80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806000"/>
                </a:solidFill>
              </a:rPr>
              <a:t>Memory Shanty Community Project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Year 5 have been invited to take part in an exciting project involving members of our community.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The Memory Shanty Festival will be the first in the world to combine sound art, wellbeing and intergenerational intervention as a public performance experience which will celebrate and value our elders. It will strengthen community resilience through shared experience, creative care and hope.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AA442C-3302-45B2-842A-994B7FDF48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8591" y="902224"/>
            <a:ext cx="2657343" cy="13473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119F37-C328-4020-AD73-7748F36086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53566" y="5217644"/>
            <a:ext cx="1570607" cy="122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671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1141</Words>
  <Application>Microsoft Office PowerPoint</Application>
  <PresentationFormat>Widescreen</PresentationFormat>
  <Paragraphs>196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Lock</dc:creator>
  <cp:lastModifiedBy>Anna-Marie Morris</cp:lastModifiedBy>
  <cp:revision>26</cp:revision>
  <dcterms:created xsi:type="dcterms:W3CDTF">2021-09-03T14:02:22Z</dcterms:created>
  <dcterms:modified xsi:type="dcterms:W3CDTF">2021-11-12T14:38:05Z</dcterms:modified>
</cp:coreProperties>
</file>