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6000"/>
    <a:srgbClr val="4BC8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498E1-0E4A-48C8-B385-F6926AE622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E68359-3E85-431C-BBE0-AA8E4BDDB9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C9478-3080-4602-BAD1-5043EF197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AE0E-F161-40F0-9179-7446E1484D99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8A9CC-6D87-46F9-A5DF-46053CB99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2078B-FDAA-48BA-9965-7BD53DD04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30C8-AE96-4949-964D-D6D7EE8F2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788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B7A98-3C66-4A45-9A3C-B4D42EF54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018801-C363-43DD-867D-FA05278288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85E55-6526-4294-8499-B3908810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AE0E-F161-40F0-9179-7446E1484D99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B6E28-1EE8-46FF-83FD-7ED0DE783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EA462-A948-4D0B-ABB5-10E61088E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30C8-AE96-4949-964D-D6D7EE8F2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1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58A853-9841-48C3-9455-ECC220EDBD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3D359-B3A7-4CA9-BBA7-EC43A21905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5067B-58A2-42F4-8A66-110A61FBC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AE0E-F161-40F0-9179-7446E1484D99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56DD43-BE11-45E4-B4E8-4C31FA28B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24DDC-BBAE-4DEB-B81E-BB6AC3626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30C8-AE96-4949-964D-D6D7EE8F2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50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4C2D7-97B9-49A4-A1B9-3EF608E1D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DC7FD-A28F-4276-BDF2-AE0810C87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BFE29-3FAD-4BD0-8C8B-986FDDF31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AE0E-F161-40F0-9179-7446E1484D99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2FC09-915E-4882-B9E4-2668CB742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33D3C-ABD9-42E9-B746-78F98DE2D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30C8-AE96-4949-964D-D6D7EE8F2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572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73CE2-0269-44BD-93EF-45CE81D56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FBCE6-E6D5-4DB3-9D1E-569058DDF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24D91-F8E9-4C4C-A66E-D7BF6D0A3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AE0E-F161-40F0-9179-7446E1484D99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DB167-7863-449B-8BD4-E4D8D576E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BFC13-AF60-45E4-A8B4-F60A2AE60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30C8-AE96-4949-964D-D6D7EE8F2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283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5EC5E-B9A7-49E7-8FA2-464FE3EFC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33625-9E6B-4E9C-B00D-12ABFA5DB8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4B81DB-1D45-4EB4-9F63-FACBCF48EB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761B0A-5540-4588-82B8-96C7F7766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AE0E-F161-40F0-9179-7446E1484D99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AABDF1-1320-4834-B68F-25D67A9CA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0ECC31-A91B-4464-8E63-191B778B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30C8-AE96-4949-964D-D6D7EE8F2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782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86CC6-880D-402D-A350-BA0020B28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15C61-80E9-4439-91BB-C63DBA23E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0F60D2-B310-4B9D-8CE8-86FB664CA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3285BC-3B31-4176-8778-99E5DBBA97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B6B167-BCB0-4984-A2D6-A8F2731A1F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5F2A62-021E-4180-83CD-F76CFE8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AE0E-F161-40F0-9179-7446E1484D99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442D44-F326-431F-8969-9A6B9CE55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6FD953-B022-45A5-A7B1-835C56F36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30C8-AE96-4949-964D-D6D7EE8F2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611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67B30-1CE1-4F27-8436-82AD2EA28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6FEE7B-F3CA-43C2-B520-40F242B0B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AE0E-F161-40F0-9179-7446E1484D99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F31C3B-DF55-4AA5-AE1D-865AF0A4B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4709AC-2D9D-4398-B7AB-2DE67419E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30C8-AE96-4949-964D-D6D7EE8F2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31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11F7FB-79F6-47B2-8477-05B91ABDF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AE0E-F161-40F0-9179-7446E1484D99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52E49E-D9D4-4A94-8C55-947A19BD7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260FF2-2819-48B0-83C4-F6468ADFC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30C8-AE96-4949-964D-D6D7EE8F2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146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C3021-3706-46A3-AE6F-08985915E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C3717-D51B-4C2A-ADF3-A26352437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CD34D8-2F83-4C3F-9FD7-A6A899A2ED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0AC3F5-9B2E-4C64-B489-C986C9A72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AE0E-F161-40F0-9179-7446E1484D99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A67D8F-3F2E-4FED-B131-47A14E7D9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A8600E-B902-4C57-B410-DB35E133E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30C8-AE96-4949-964D-D6D7EE8F2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186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55984-7EAD-48F2-8C1C-C52746F97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F73DD8-1C0F-4E38-9FAB-E983FF5D37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CD9E8D-7CD7-403D-8519-7CCC9E0327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A70E28-47AF-4CEE-9609-FA8F8BFD8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AE0E-F161-40F0-9179-7446E1484D99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1A5422-7D28-4D24-9446-0F66EFBE2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F452AD-D416-4659-8ED9-2F4382654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30C8-AE96-4949-964D-D6D7EE8F2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499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30199E-F732-4848-8C47-901A6E02B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B77A9E-9571-4786-BF84-22A945A425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05219-3BB4-4FB9-991F-9D914B7819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4AE0E-F161-40F0-9179-7446E1484D99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8F0B7-C4CC-4C29-94D5-FD841022D7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876B7-6369-4A56-B0FE-7126EFB101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930C8-AE96-4949-964D-D6D7EE8F2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71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>
            <a:extLst>
              <a:ext uri="{FF2B5EF4-FFF2-40B4-BE49-F238E27FC236}">
                <a16:creationId xmlns:a16="http://schemas.microsoft.com/office/drawing/2014/main" id="{82980361-F70E-4A01-BB06-520E5CD4D8DD}"/>
              </a:ext>
            </a:extLst>
          </p:cNvPr>
          <p:cNvGrpSpPr/>
          <p:nvPr/>
        </p:nvGrpSpPr>
        <p:grpSpPr>
          <a:xfrm>
            <a:off x="415536" y="191948"/>
            <a:ext cx="11579179" cy="6643464"/>
            <a:chOff x="47751" y="93511"/>
            <a:chExt cx="11579179" cy="6643464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291A2BB8-A930-4793-B618-B7645EFE1DE9}"/>
                </a:ext>
              </a:extLst>
            </p:cNvPr>
            <p:cNvGrpSpPr/>
            <p:nvPr/>
          </p:nvGrpSpPr>
          <p:grpSpPr>
            <a:xfrm>
              <a:off x="47751" y="673547"/>
              <a:ext cx="2278588" cy="6058686"/>
              <a:chOff x="477475" y="787804"/>
              <a:chExt cx="2405573" cy="6021739"/>
            </a:xfrm>
            <a:solidFill>
              <a:schemeClr val="bg1"/>
            </a:solidFill>
          </p:grpSpPr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6BB0F2E4-F5BD-4411-B23B-9C55D2BFDA4E}"/>
                  </a:ext>
                </a:extLst>
              </p:cNvPr>
              <p:cNvSpPr/>
              <p:nvPr/>
            </p:nvSpPr>
            <p:spPr>
              <a:xfrm>
                <a:off x="556215" y="787804"/>
                <a:ext cx="2326833" cy="318066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History / Geography</a:t>
                </a:r>
              </a:p>
            </p:txBody>
          </p:sp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771A4104-44DD-49D3-B7F2-9614BE5B6DC7}"/>
                  </a:ext>
                </a:extLst>
              </p:cNvPr>
              <p:cNvSpPr/>
              <p:nvPr/>
            </p:nvSpPr>
            <p:spPr>
              <a:xfrm>
                <a:off x="533843" y="1199213"/>
                <a:ext cx="2326833" cy="783735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Intent</a:t>
                </a:r>
              </a:p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To learn about the amazing development of food and cooking from the Stone Age to the Iron Age. </a:t>
                </a:r>
              </a:p>
            </p:txBody>
          </p:sp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733E3F51-3ABD-4F22-949B-755365BA3D54}"/>
                  </a:ext>
                </a:extLst>
              </p:cNvPr>
              <p:cNvSpPr/>
              <p:nvPr/>
            </p:nvSpPr>
            <p:spPr>
              <a:xfrm>
                <a:off x="488663" y="2050774"/>
                <a:ext cx="2326833" cy="3110882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Sequence of lessons</a:t>
                </a: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900" dirty="0">
                  <a:solidFill>
                    <a:srgbClr val="806000"/>
                  </a:solidFill>
                </a:endParaRPr>
              </a:p>
              <a:p>
                <a:endParaRPr lang="en-GB" sz="1400" dirty="0">
                  <a:solidFill>
                    <a:srgbClr val="806000"/>
                  </a:solidFill>
                </a:endParaRPr>
              </a:p>
            </p:txBody>
          </p:sp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24FCF351-BF77-45CF-9434-D62C1CAA578D}"/>
                  </a:ext>
                </a:extLst>
              </p:cNvPr>
              <p:cNvSpPr/>
              <p:nvPr/>
            </p:nvSpPr>
            <p:spPr>
              <a:xfrm>
                <a:off x="522656" y="5229482"/>
                <a:ext cx="2349205" cy="702985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dirty="0">
                    <a:solidFill>
                      <a:srgbClr val="806000"/>
                    </a:solidFill>
                  </a:rPr>
                  <a:t>Composite outcome</a:t>
                </a:r>
              </a:p>
              <a:p>
                <a:r>
                  <a:rPr lang="en-GB" sz="900" dirty="0">
                    <a:solidFill>
                      <a:schemeClr val="tx1"/>
                    </a:solidFill>
                  </a:rPr>
                  <a:t>To demonstrate all our understanding of prehistoric food by taking part in a re-creation of an Iron Age feast</a:t>
                </a:r>
              </a:p>
            </p:txBody>
          </p:sp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92379667-D754-4A13-99DB-D74BD55EA326}"/>
                  </a:ext>
                </a:extLst>
              </p:cNvPr>
              <p:cNvSpPr/>
              <p:nvPr/>
            </p:nvSpPr>
            <p:spPr>
              <a:xfrm>
                <a:off x="477475" y="6075367"/>
                <a:ext cx="2394386" cy="734176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Impact</a:t>
                </a:r>
              </a:p>
              <a:p>
                <a:r>
                  <a:rPr lang="en-GB" sz="900" dirty="0">
                    <a:solidFill>
                      <a:schemeClr val="tx1"/>
                    </a:solidFill>
                  </a:rPr>
                  <a:t>The children will be able to explain why our Neolithic ancestors may have switched from being hunter gatherers to become farmers.</a:t>
                </a:r>
              </a:p>
            </p:txBody>
          </p:sp>
        </p:grp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26068D2A-6777-46A0-9A67-440EADB1A9E2}"/>
                </a:ext>
              </a:extLst>
            </p:cNvPr>
            <p:cNvSpPr/>
            <p:nvPr/>
          </p:nvSpPr>
          <p:spPr>
            <a:xfrm>
              <a:off x="148182" y="93511"/>
              <a:ext cx="5205370" cy="474250"/>
            </a:xfrm>
            <a:prstGeom prst="roundRect">
              <a:avLst/>
            </a:prstGeom>
            <a:solidFill>
              <a:srgbClr val="4BC8D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Year Three Curriculum Overview Autumn Term 2021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9B19AA0D-46A6-4859-9C1C-2B96DEEA27EA}"/>
                </a:ext>
              </a:extLst>
            </p:cNvPr>
            <p:cNvGrpSpPr/>
            <p:nvPr/>
          </p:nvGrpSpPr>
          <p:grpSpPr>
            <a:xfrm>
              <a:off x="2514124" y="710009"/>
              <a:ext cx="2130135" cy="6022224"/>
              <a:chOff x="666968" y="853442"/>
              <a:chExt cx="2248846" cy="5985500"/>
            </a:xfrm>
            <a:solidFill>
              <a:schemeClr val="bg1"/>
            </a:solidFill>
          </p:grpSpPr>
          <p:sp>
            <p:nvSpPr>
              <p:cNvPr id="34" name="Rectangle: Rounded Corners 33">
                <a:extLst>
                  <a:ext uri="{FF2B5EF4-FFF2-40B4-BE49-F238E27FC236}">
                    <a16:creationId xmlns:a16="http://schemas.microsoft.com/office/drawing/2014/main" id="{E5A69192-A0B3-4A41-93D4-BE84417E97D0}"/>
                  </a:ext>
                </a:extLst>
              </p:cNvPr>
              <p:cNvSpPr/>
              <p:nvPr/>
            </p:nvSpPr>
            <p:spPr>
              <a:xfrm>
                <a:off x="699739" y="853442"/>
                <a:ext cx="2216075" cy="342873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Religious Education</a:t>
                </a:r>
              </a:p>
            </p:txBody>
          </p:sp>
          <p:sp>
            <p:nvSpPr>
              <p:cNvPr id="35" name="Rectangle: Rounded Corners 34">
                <a:extLst>
                  <a:ext uri="{FF2B5EF4-FFF2-40B4-BE49-F238E27FC236}">
                    <a16:creationId xmlns:a16="http://schemas.microsoft.com/office/drawing/2014/main" id="{ED16648A-32C1-47AB-AE5B-1A0C51E28D2B}"/>
                  </a:ext>
                </a:extLst>
              </p:cNvPr>
              <p:cNvSpPr/>
              <p:nvPr/>
            </p:nvSpPr>
            <p:spPr>
              <a:xfrm>
                <a:off x="666968" y="1258606"/>
                <a:ext cx="2216075" cy="930353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Intent</a:t>
                </a:r>
                <a:endParaRPr lang="en-GB" sz="900" dirty="0">
                  <a:solidFill>
                    <a:srgbClr val="806000"/>
                  </a:solidFill>
                </a:endParaRPr>
              </a:p>
              <a:p>
                <a:pPr algn="ctr"/>
                <a:r>
                  <a:rPr lang="en-GB" sz="750" dirty="0">
                    <a:solidFill>
                      <a:schemeClr val="tx1"/>
                    </a:solidFill>
                  </a:rPr>
                  <a:t> </a:t>
                </a:r>
                <a:r>
                  <a:rPr lang="en-GB" sz="1000" dirty="0">
                    <a:solidFill>
                      <a:schemeClr val="tx1"/>
                    </a:solidFill>
                  </a:rPr>
                  <a:t>To explore what people believe and what difference it makes to how they live.</a:t>
                </a:r>
              </a:p>
              <a:p>
                <a:pPr algn="ctr"/>
                <a:endParaRPr lang="en-GB" sz="7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Rectangle: Rounded Corners 35">
                <a:extLst>
                  <a:ext uri="{FF2B5EF4-FFF2-40B4-BE49-F238E27FC236}">
                    <a16:creationId xmlns:a16="http://schemas.microsoft.com/office/drawing/2014/main" id="{0CD0DC96-A0F3-4D22-82A4-FB6E9D9F1B12}"/>
                  </a:ext>
                </a:extLst>
              </p:cNvPr>
              <p:cNvSpPr/>
              <p:nvPr/>
            </p:nvSpPr>
            <p:spPr>
              <a:xfrm>
                <a:off x="666968" y="2256785"/>
                <a:ext cx="2216075" cy="2934270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Sequence of lessons</a:t>
                </a:r>
                <a:endParaRPr lang="en-GB" sz="9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900" dirty="0">
                  <a:solidFill>
                    <a:srgbClr val="806000"/>
                  </a:solidFill>
                </a:endParaRP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1100" dirty="0">
                    <a:solidFill>
                      <a:schemeClr val="tx1"/>
                    </a:solidFill>
                  </a:rPr>
                  <a:t>To know what Christians learn from the Creation Story.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1100" dirty="0">
                    <a:solidFill>
                      <a:schemeClr val="tx1"/>
                    </a:solidFill>
                  </a:rPr>
                  <a:t>To know what Christians believe about God.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1100" dirty="0">
                    <a:solidFill>
                      <a:schemeClr val="tx1"/>
                    </a:solidFill>
                  </a:rPr>
                  <a:t>To know what Christians believe about the bible.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1100" dirty="0">
                    <a:solidFill>
                      <a:schemeClr val="tx1"/>
                    </a:solidFill>
                  </a:rPr>
                  <a:t>To know the story of the Fall and what this means to Christians.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1100" dirty="0">
                    <a:solidFill>
                      <a:schemeClr val="tx1"/>
                    </a:solidFill>
                  </a:rPr>
                  <a:t>To know what the Ten Commandments are and how important they are to Christians.</a:t>
                </a: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</p:txBody>
          </p:sp>
          <p:sp>
            <p:nvSpPr>
              <p:cNvPr id="37" name="Rectangle: Rounded Corners 36">
                <a:extLst>
                  <a:ext uri="{FF2B5EF4-FFF2-40B4-BE49-F238E27FC236}">
                    <a16:creationId xmlns:a16="http://schemas.microsoft.com/office/drawing/2014/main" id="{5687AB26-60F4-4428-B632-382CFDCFE0E1}"/>
                  </a:ext>
                </a:extLst>
              </p:cNvPr>
              <p:cNvSpPr/>
              <p:nvPr/>
            </p:nvSpPr>
            <p:spPr>
              <a:xfrm>
                <a:off x="681539" y="5258880"/>
                <a:ext cx="2216075" cy="855764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Composite outcome</a:t>
                </a:r>
              </a:p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To write a prayer/letter from Adam and Eve to God apologising and explaining why it is important to look after the world.</a:t>
                </a:r>
              </a:p>
            </p:txBody>
          </p:sp>
          <p:sp>
            <p:nvSpPr>
              <p:cNvPr id="38" name="Rectangle: Rounded Corners 37">
                <a:extLst>
                  <a:ext uri="{FF2B5EF4-FFF2-40B4-BE49-F238E27FC236}">
                    <a16:creationId xmlns:a16="http://schemas.microsoft.com/office/drawing/2014/main" id="{C75D345A-EAC9-4850-8039-EA2F0487EBE8}"/>
                  </a:ext>
                </a:extLst>
              </p:cNvPr>
              <p:cNvSpPr/>
              <p:nvPr/>
            </p:nvSpPr>
            <p:spPr>
              <a:xfrm>
                <a:off x="666968" y="6189233"/>
                <a:ext cx="2216075" cy="649709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Impact</a:t>
                </a:r>
              </a:p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Children will be able to retell the Creation and Fall stories and explain their importance to Christians. </a:t>
                </a:r>
                <a:r>
                  <a:rPr lang="en-GB" sz="900" dirty="0">
                    <a:solidFill>
                      <a:srgbClr val="806000"/>
                    </a:solidFill>
                  </a:rPr>
                  <a:t> </a:t>
                </a:r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9B72BD01-8E11-46E0-8AF0-159F360134A3}"/>
                </a:ext>
              </a:extLst>
            </p:cNvPr>
            <p:cNvGrpSpPr/>
            <p:nvPr/>
          </p:nvGrpSpPr>
          <p:grpSpPr>
            <a:xfrm>
              <a:off x="4843384" y="710009"/>
              <a:ext cx="2116940" cy="6026966"/>
              <a:chOff x="666971" y="853442"/>
              <a:chExt cx="2234916" cy="5990214"/>
            </a:xfrm>
            <a:solidFill>
              <a:schemeClr val="bg1"/>
            </a:solidFill>
          </p:grpSpPr>
          <p:sp>
            <p:nvSpPr>
              <p:cNvPr id="40" name="Rectangle: Rounded Corners 39">
                <a:extLst>
                  <a:ext uri="{FF2B5EF4-FFF2-40B4-BE49-F238E27FC236}">
                    <a16:creationId xmlns:a16="http://schemas.microsoft.com/office/drawing/2014/main" id="{BC1DB380-926E-4B77-85FE-800F6A0E0880}"/>
                  </a:ext>
                </a:extLst>
              </p:cNvPr>
              <p:cNvSpPr/>
              <p:nvPr/>
            </p:nvSpPr>
            <p:spPr>
              <a:xfrm>
                <a:off x="666974" y="853442"/>
                <a:ext cx="2216075" cy="342873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Science</a:t>
                </a:r>
              </a:p>
            </p:txBody>
          </p:sp>
          <p:sp>
            <p:nvSpPr>
              <p:cNvPr id="41" name="Rectangle: Rounded Corners 40">
                <a:extLst>
                  <a:ext uri="{FF2B5EF4-FFF2-40B4-BE49-F238E27FC236}">
                    <a16:creationId xmlns:a16="http://schemas.microsoft.com/office/drawing/2014/main" id="{CCC292EE-709D-4A74-91CC-290F4EBD3B98}"/>
                  </a:ext>
                </a:extLst>
              </p:cNvPr>
              <p:cNvSpPr/>
              <p:nvPr/>
            </p:nvSpPr>
            <p:spPr>
              <a:xfrm>
                <a:off x="685811" y="1283695"/>
                <a:ext cx="2216076" cy="848060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Intent</a:t>
                </a:r>
              </a:p>
              <a:p>
                <a:r>
                  <a:rPr lang="en-GB" sz="800" dirty="0">
                    <a:solidFill>
                      <a:schemeClr val="tx1"/>
                    </a:solidFill>
                  </a:rPr>
                  <a:t>To learn to identify different kinds of rocks on the basis of their appearance and simple physical properties. To describe in simple terms how fossils are formed.</a:t>
                </a:r>
                <a:endParaRPr lang="en-GB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Rectangle: Rounded Corners 41">
                <a:extLst>
                  <a:ext uri="{FF2B5EF4-FFF2-40B4-BE49-F238E27FC236}">
                    <a16:creationId xmlns:a16="http://schemas.microsoft.com/office/drawing/2014/main" id="{C4ED65A2-9459-4D2E-91B8-1E52BF3F503B}"/>
                  </a:ext>
                </a:extLst>
              </p:cNvPr>
              <p:cNvSpPr/>
              <p:nvPr/>
            </p:nvSpPr>
            <p:spPr>
              <a:xfrm>
                <a:off x="685811" y="2259794"/>
                <a:ext cx="2216076" cy="3099781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400" dirty="0">
                    <a:solidFill>
                      <a:srgbClr val="806000"/>
                    </a:solidFill>
                  </a:rPr>
                  <a:t>Sequence of lessons</a:t>
                </a:r>
              </a:p>
              <a:p>
                <a:r>
                  <a:rPr lang="en-GB" sz="900" dirty="0">
                    <a:solidFill>
                      <a:schemeClr val="tx1"/>
                    </a:solidFill>
                  </a:rPr>
                  <a:t>1 Observing, grouping, drawing, describing and naming rock samples.</a:t>
                </a:r>
              </a:p>
              <a:p>
                <a:r>
                  <a:rPr lang="en-GB" sz="900" dirty="0">
                    <a:solidFill>
                      <a:schemeClr val="tx1"/>
                    </a:solidFill>
                  </a:rPr>
                  <a:t>2   Design our own fair test for rocks to check their hardness and permeability.</a:t>
                </a:r>
              </a:p>
              <a:p>
                <a:r>
                  <a:rPr lang="en-GB" sz="900" dirty="0">
                    <a:solidFill>
                      <a:schemeClr val="tx1"/>
                    </a:solidFill>
                  </a:rPr>
                  <a:t>3  Gather evidence and discover the bedrock in your area and the variety of other rocks used to do different jobs.  </a:t>
                </a:r>
              </a:p>
              <a:p>
                <a:r>
                  <a:rPr lang="en-GB" sz="900" dirty="0">
                    <a:solidFill>
                      <a:schemeClr val="tx1"/>
                    </a:solidFill>
                  </a:rPr>
                  <a:t>4:  Meet the fossil hunter Mary, Anning, ask questions and discover fascinating facts about her life and work. Learn how fossils are made </a:t>
                </a:r>
              </a:p>
              <a:p>
                <a:r>
                  <a:rPr lang="en-GB" sz="900" dirty="0">
                    <a:solidFill>
                      <a:schemeClr val="tx1"/>
                    </a:solidFill>
                  </a:rPr>
                  <a:t>5. Discover the answers to some important questions about soil and learn just how important it is to life on our planet!</a:t>
                </a:r>
              </a:p>
              <a:p>
                <a:r>
                  <a:rPr lang="en-GB" sz="900" dirty="0">
                    <a:solidFill>
                      <a:schemeClr val="tx1"/>
                    </a:solidFill>
                  </a:rPr>
                  <a:t>6. Make Ready for the Amazing Rock and Fossil Museum! </a:t>
                </a:r>
                <a:endParaRPr lang="en-GB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Rectangle: Rounded Corners 42">
                <a:extLst>
                  <a:ext uri="{FF2B5EF4-FFF2-40B4-BE49-F238E27FC236}">
                    <a16:creationId xmlns:a16="http://schemas.microsoft.com/office/drawing/2014/main" id="{38FFFC7C-5E93-439E-B563-936DEA998B3F}"/>
                  </a:ext>
                </a:extLst>
              </p:cNvPr>
              <p:cNvSpPr/>
              <p:nvPr/>
            </p:nvSpPr>
            <p:spPr>
              <a:xfrm>
                <a:off x="666971" y="5443672"/>
                <a:ext cx="2216076" cy="734178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dirty="0">
                    <a:solidFill>
                      <a:srgbClr val="806000"/>
                    </a:solidFill>
                  </a:rPr>
                  <a:t>Composite outcome</a:t>
                </a:r>
              </a:p>
              <a:p>
                <a:r>
                  <a:rPr lang="en-GB" sz="900" dirty="0">
                    <a:solidFill>
                      <a:schemeClr val="tx1"/>
                    </a:solidFill>
                  </a:rPr>
                  <a:t>The children will plan and prepare a display of exhibits and activities for visitors to their own Rock and Fossil Museum</a:t>
                </a:r>
              </a:p>
            </p:txBody>
          </p:sp>
          <p:sp>
            <p:nvSpPr>
              <p:cNvPr id="44" name="Rectangle: Rounded Corners 43">
                <a:extLst>
                  <a:ext uri="{FF2B5EF4-FFF2-40B4-BE49-F238E27FC236}">
                    <a16:creationId xmlns:a16="http://schemas.microsoft.com/office/drawing/2014/main" id="{F95594BA-DE72-4E18-B6B0-42D3F2A54474}"/>
                  </a:ext>
                </a:extLst>
              </p:cNvPr>
              <p:cNvSpPr/>
              <p:nvPr/>
            </p:nvSpPr>
            <p:spPr>
              <a:xfrm>
                <a:off x="666974" y="6295015"/>
                <a:ext cx="2216075" cy="548641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Impact</a:t>
                </a:r>
              </a:p>
              <a:p>
                <a:r>
                  <a:rPr lang="en-GB" sz="900" dirty="0">
                    <a:solidFill>
                      <a:schemeClr val="tx1"/>
                    </a:solidFill>
                  </a:rPr>
                  <a:t>Children will be able to explain the 3 methods by which rocks are formed. </a:t>
                </a:r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D1A1225D-B8AE-4C96-83DE-3F4543D7A1D7}"/>
                </a:ext>
              </a:extLst>
            </p:cNvPr>
            <p:cNvGrpSpPr/>
            <p:nvPr/>
          </p:nvGrpSpPr>
          <p:grpSpPr>
            <a:xfrm>
              <a:off x="7154661" y="710009"/>
              <a:ext cx="2152769" cy="6022224"/>
              <a:chOff x="647990" y="853442"/>
              <a:chExt cx="2272741" cy="5985500"/>
            </a:xfrm>
            <a:solidFill>
              <a:schemeClr val="bg1"/>
            </a:solidFill>
          </p:grpSpPr>
          <p:sp>
            <p:nvSpPr>
              <p:cNvPr id="46" name="Rectangle: Rounded Corners 45">
                <a:extLst>
                  <a:ext uri="{FF2B5EF4-FFF2-40B4-BE49-F238E27FC236}">
                    <a16:creationId xmlns:a16="http://schemas.microsoft.com/office/drawing/2014/main" id="{DD9E96D9-6B97-4753-81A0-7EA8CAB43B35}"/>
                  </a:ext>
                </a:extLst>
              </p:cNvPr>
              <p:cNvSpPr/>
              <p:nvPr/>
            </p:nvSpPr>
            <p:spPr>
              <a:xfrm>
                <a:off x="666974" y="853442"/>
                <a:ext cx="2216075" cy="342873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Computing</a:t>
                </a:r>
              </a:p>
            </p:txBody>
          </p:sp>
          <p:sp>
            <p:nvSpPr>
              <p:cNvPr id="47" name="Rectangle: Rounded Corners 46">
                <a:extLst>
                  <a:ext uri="{FF2B5EF4-FFF2-40B4-BE49-F238E27FC236}">
                    <a16:creationId xmlns:a16="http://schemas.microsoft.com/office/drawing/2014/main" id="{17929472-8DB0-40CF-9B4F-A9C2E5D79503}"/>
                  </a:ext>
                </a:extLst>
              </p:cNvPr>
              <p:cNvSpPr/>
              <p:nvPr/>
            </p:nvSpPr>
            <p:spPr>
              <a:xfrm>
                <a:off x="704656" y="1272256"/>
                <a:ext cx="2216075" cy="953842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Intent</a:t>
                </a:r>
                <a:endParaRPr lang="en-GB" sz="900" dirty="0">
                  <a:solidFill>
                    <a:srgbClr val="806000"/>
                  </a:solidFill>
                </a:endParaRPr>
              </a:p>
              <a:p>
                <a:pPr algn="ctr"/>
                <a:endParaRPr lang="en-GB" dirty="0">
                  <a:solidFill>
                    <a:srgbClr val="806000"/>
                  </a:solidFill>
                </a:endParaRPr>
              </a:p>
            </p:txBody>
          </p:sp>
          <p:sp>
            <p:nvSpPr>
              <p:cNvPr id="48" name="Rectangle: Rounded Corners 47">
                <a:extLst>
                  <a:ext uri="{FF2B5EF4-FFF2-40B4-BE49-F238E27FC236}">
                    <a16:creationId xmlns:a16="http://schemas.microsoft.com/office/drawing/2014/main" id="{40C47BF3-50C4-4629-95EE-4CA281AFC8F4}"/>
                  </a:ext>
                </a:extLst>
              </p:cNvPr>
              <p:cNvSpPr/>
              <p:nvPr/>
            </p:nvSpPr>
            <p:spPr>
              <a:xfrm>
                <a:off x="690085" y="2368474"/>
                <a:ext cx="2216075" cy="2659323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700" dirty="0">
                    <a:solidFill>
                      <a:schemeClr val="tx1"/>
                    </a:solidFill>
                  </a:rPr>
                  <a:t> </a:t>
                </a:r>
              </a:p>
              <a:p>
                <a:pPr algn="ctr"/>
                <a:endParaRPr lang="en-GB" sz="7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7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7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7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7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7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7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7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7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GB" sz="700" dirty="0">
                    <a:solidFill>
                      <a:schemeClr val="tx1"/>
                    </a:solidFill>
                  </a:rPr>
                  <a:t>To develop understanding of digital devices, with an initial focus on inputs, processes, and outputs. We will be comparing digital and non-digital devices, before introducing them to computer networks that include network infrastructure devices.</a:t>
                </a: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Sequence of lessons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1100" dirty="0">
                    <a:solidFill>
                      <a:schemeClr val="tx1"/>
                    </a:solidFill>
                  </a:rPr>
                  <a:t>How does a digital device work?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1100" dirty="0">
                    <a:solidFill>
                      <a:schemeClr val="tx1"/>
                    </a:solidFill>
                  </a:rPr>
                  <a:t>What parts make up a digital device?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1100" dirty="0">
                    <a:solidFill>
                      <a:schemeClr val="tx1"/>
                    </a:solidFill>
                  </a:rPr>
                  <a:t>How do digital devices help us?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1100" dirty="0">
                    <a:solidFill>
                      <a:schemeClr val="tx1"/>
                    </a:solidFill>
                  </a:rPr>
                  <a:t>How am I connected?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1100" dirty="0">
                    <a:solidFill>
                      <a:schemeClr val="tx1"/>
                    </a:solidFill>
                  </a:rPr>
                  <a:t>How are the computers connected?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1100" dirty="0">
                    <a:solidFill>
                      <a:schemeClr val="tx1"/>
                    </a:solidFill>
                  </a:rPr>
                  <a:t>What does our school network look like?</a:t>
                </a:r>
              </a:p>
              <a:p>
                <a:pPr marL="228600" indent="-228600">
                  <a:buFont typeface="+mj-lt"/>
                  <a:buAutoNum type="arabicParenR"/>
                </a:pPr>
                <a:endParaRPr lang="en-GB" sz="1100" dirty="0">
                  <a:solidFill>
                    <a:schemeClr val="tx1"/>
                  </a:solidFill>
                </a:endParaRPr>
              </a:p>
              <a:p>
                <a:pPr marL="228600" indent="-228600">
                  <a:buFont typeface="+mj-lt"/>
                  <a:buAutoNum type="arabicParenR"/>
                </a:pPr>
                <a:endParaRPr lang="en-GB" sz="1100" dirty="0">
                  <a:solidFill>
                    <a:schemeClr val="tx1"/>
                  </a:solidFill>
                </a:endParaRPr>
              </a:p>
              <a:p>
                <a:pPr marL="228600" indent="-228600">
                  <a:buFont typeface="+mj-lt"/>
                  <a:buAutoNum type="arabicParenR"/>
                </a:pPr>
                <a:endParaRPr lang="en-GB" sz="1100" dirty="0">
                  <a:solidFill>
                    <a:schemeClr val="tx1"/>
                  </a:solidFill>
                </a:endParaRPr>
              </a:p>
              <a:p>
                <a:pPr marL="228600" indent="-228600">
                  <a:buFont typeface="+mj-lt"/>
                  <a:buAutoNum type="arabicParenR"/>
                </a:pPr>
                <a:endParaRPr lang="en-GB" sz="11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9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dirty="0">
                  <a:solidFill>
                    <a:srgbClr val="806000"/>
                  </a:solidFill>
                </a:endParaRPr>
              </a:p>
            </p:txBody>
          </p:sp>
          <p:sp>
            <p:nvSpPr>
              <p:cNvPr id="49" name="Rectangle: Rounded Corners 48">
                <a:extLst>
                  <a:ext uri="{FF2B5EF4-FFF2-40B4-BE49-F238E27FC236}">
                    <a16:creationId xmlns:a16="http://schemas.microsoft.com/office/drawing/2014/main" id="{92AA66CC-C4CD-459E-BA46-881AB02E3B82}"/>
                  </a:ext>
                </a:extLst>
              </p:cNvPr>
              <p:cNvSpPr/>
              <p:nvPr/>
            </p:nvSpPr>
            <p:spPr>
              <a:xfrm>
                <a:off x="680665" y="5140060"/>
                <a:ext cx="2216075" cy="714704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Composite outcome</a:t>
                </a:r>
              </a:p>
              <a:p>
                <a:pPr algn="ctr"/>
                <a:r>
                  <a:rPr lang="en-GB" sz="1000" dirty="0">
                    <a:solidFill>
                      <a:schemeClr val="tx1"/>
                    </a:solidFill>
                  </a:rPr>
                  <a:t>An investigation of the devices which are used across the school.</a:t>
                </a:r>
              </a:p>
            </p:txBody>
          </p:sp>
          <p:sp>
            <p:nvSpPr>
              <p:cNvPr id="50" name="Rectangle: Rounded Corners 49">
                <a:extLst>
                  <a:ext uri="{FF2B5EF4-FFF2-40B4-BE49-F238E27FC236}">
                    <a16:creationId xmlns:a16="http://schemas.microsoft.com/office/drawing/2014/main" id="{2CCD593C-A46A-48D9-82F5-15D556CEB987}"/>
                  </a:ext>
                </a:extLst>
              </p:cNvPr>
              <p:cNvSpPr/>
              <p:nvPr/>
            </p:nvSpPr>
            <p:spPr>
              <a:xfrm>
                <a:off x="647990" y="5961865"/>
                <a:ext cx="2216075" cy="877077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Impact</a:t>
                </a:r>
              </a:p>
              <a:p>
                <a:pPr algn="ctr"/>
                <a:r>
                  <a:rPr lang="en-GB" sz="800" dirty="0">
                    <a:solidFill>
                      <a:schemeClr val="tx1"/>
                    </a:solidFill>
                  </a:rPr>
                  <a:t>The children will have a secure understanding of what digital devices are and which ones are input or output.  They will also have developed their knowledge with networks and servers. </a:t>
                </a: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06B329DE-9D4D-4998-A388-EC5BD1311EF5}"/>
                </a:ext>
              </a:extLst>
            </p:cNvPr>
            <p:cNvGrpSpPr/>
            <p:nvPr/>
          </p:nvGrpSpPr>
          <p:grpSpPr>
            <a:xfrm>
              <a:off x="9501897" y="710009"/>
              <a:ext cx="2125033" cy="6022224"/>
              <a:chOff x="666974" y="853442"/>
              <a:chExt cx="2243459" cy="5985500"/>
            </a:xfrm>
            <a:solidFill>
              <a:schemeClr val="bg1"/>
            </a:solidFill>
          </p:grpSpPr>
          <p:sp>
            <p:nvSpPr>
              <p:cNvPr id="52" name="Rectangle: Rounded Corners 51">
                <a:extLst>
                  <a:ext uri="{FF2B5EF4-FFF2-40B4-BE49-F238E27FC236}">
                    <a16:creationId xmlns:a16="http://schemas.microsoft.com/office/drawing/2014/main" id="{F2D6FD0E-77B9-476B-8F7C-4A5E58BB75D5}"/>
                  </a:ext>
                </a:extLst>
              </p:cNvPr>
              <p:cNvSpPr/>
              <p:nvPr/>
            </p:nvSpPr>
            <p:spPr>
              <a:xfrm>
                <a:off x="666974" y="853442"/>
                <a:ext cx="2216075" cy="342873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Art</a:t>
                </a:r>
              </a:p>
            </p:txBody>
          </p:sp>
          <p:sp>
            <p:nvSpPr>
              <p:cNvPr id="53" name="Rectangle: Rounded Corners 52">
                <a:extLst>
                  <a:ext uri="{FF2B5EF4-FFF2-40B4-BE49-F238E27FC236}">
                    <a16:creationId xmlns:a16="http://schemas.microsoft.com/office/drawing/2014/main" id="{316F8D43-5767-42EB-92C2-F2C3BC01D0B8}"/>
                  </a:ext>
                </a:extLst>
              </p:cNvPr>
              <p:cNvSpPr/>
              <p:nvPr/>
            </p:nvSpPr>
            <p:spPr>
              <a:xfrm>
                <a:off x="682291" y="1302943"/>
                <a:ext cx="2216075" cy="848060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Intent</a:t>
                </a:r>
              </a:p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To  explore mark making inspired by Quentin Blake’s drawings</a:t>
                </a: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US" sz="16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54" name="Rectangle: Rounded Corners 53">
                <a:extLst>
                  <a:ext uri="{FF2B5EF4-FFF2-40B4-BE49-F238E27FC236}">
                    <a16:creationId xmlns:a16="http://schemas.microsoft.com/office/drawing/2014/main" id="{23BA9F8B-0401-467B-9B3F-E71344106DDA}"/>
                  </a:ext>
                </a:extLst>
              </p:cNvPr>
              <p:cNvSpPr/>
              <p:nvPr/>
            </p:nvSpPr>
            <p:spPr>
              <a:xfrm>
                <a:off x="694360" y="2368475"/>
                <a:ext cx="2216073" cy="3075198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Sequence of lessons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US" sz="1050" dirty="0">
                    <a:solidFill>
                      <a:schemeClr val="tx1"/>
                    </a:solidFill>
                  </a:rPr>
                  <a:t>Exploring words and images.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US" sz="1050" dirty="0">
                    <a:solidFill>
                      <a:schemeClr val="tx1"/>
                    </a:solidFill>
                  </a:rPr>
                  <a:t> Investigating Art materials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US" sz="1050" dirty="0">
                    <a:solidFill>
                      <a:schemeClr val="tx1"/>
                    </a:solidFill>
                  </a:rPr>
                  <a:t>Learning Targets for the next set of  Activities</a:t>
                </a:r>
              </a:p>
              <a:p>
                <a:pPr lvl="0" defTabSz="457200"/>
                <a:endParaRPr lang="en-US" sz="1050" dirty="0">
                  <a:solidFill>
                    <a:schemeClr val="tx1"/>
                  </a:solidFill>
                </a:endParaRPr>
              </a:p>
              <a:p>
                <a:pPr marL="285750" lvl="0" indent="-285750" defTabSz="457200">
                  <a:buFont typeface="Arial" panose="020B0604020202020204" pitchFamily="34" charset="0"/>
                  <a:buChar char="•"/>
                </a:pPr>
                <a:r>
                  <a:rPr lang="en-US" sz="1050" dirty="0">
                    <a:solidFill>
                      <a:schemeClr val="tx1"/>
                    </a:solidFill>
                  </a:rPr>
                  <a:t>Develops drawing skills</a:t>
                </a:r>
              </a:p>
              <a:p>
                <a:pPr marL="285750" lvl="0" indent="-285750" defTabSz="457200">
                  <a:buFont typeface="Arial" panose="020B0604020202020204" pitchFamily="34" charset="0"/>
                  <a:buChar char="•"/>
                </a:pPr>
                <a:r>
                  <a:rPr lang="en-US" sz="1050" dirty="0">
                    <a:solidFill>
                      <a:schemeClr val="tx1"/>
                    </a:solidFill>
                  </a:rPr>
                  <a:t>Introduces life drawing</a:t>
                </a:r>
              </a:p>
              <a:p>
                <a:pPr marL="285750" lvl="0" indent="-285750" defTabSz="457200">
                  <a:buFont typeface="Arial" panose="020B0604020202020204" pitchFamily="34" charset="0"/>
                  <a:buChar char="•"/>
                </a:pPr>
                <a:r>
                  <a:rPr lang="en-US" sz="1050" dirty="0">
                    <a:solidFill>
                      <a:schemeClr val="tx1"/>
                    </a:solidFill>
                  </a:rPr>
                  <a:t>Explores seeing “big shapes” &amp; gestural drawing</a:t>
                </a:r>
              </a:p>
              <a:p>
                <a:pPr marL="285750" lvl="0" indent="-285750" defTabSz="457200">
                  <a:buFont typeface="Arial" panose="020B0604020202020204" pitchFamily="34" charset="0"/>
                  <a:buChar char="•"/>
                </a:pPr>
                <a:r>
                  <a:rPr lang="en-US" sz="1050" dirty="0">
                    <a:solidFill>
                      <a:schemeClr val="tx1"/>
                    </a:solidFill>
                  </a:rPr>
                  <a:t>Explores “intention”</a:t>
                </a:r>
              </a:p>
              <a:p>
                <a:pPr marL="285750" lvl="0" indent="-285750" defTabSz="457200">
                  <a:buFont typeface="Arial" panose="020B0604020202020204" pitchFamily="34" charset="0"/>
                  <a:buChar char="•"/>
                </a:pPr>
                <a:r>
                  <a:rPr lang="en-US" sz="1050" dirty="0">
                    <a:solidFill>
                      <a:schemeClr val="tx1"/>
                    </a:solidFill>
                  </a:rPr>
                  <a:t>Explores how drawing inspires making</a:t>
                </a:r>
              </a:p>
              <a:p>
                <a:pPr marL="285750" lvl="0" indent="-285750" defTabSz="457200">
                  <a:buFont typeface="Arial" panose="020B0604020202020204" pitchFamily="34" charset="0"/>
                  <a:buChar char="•"/>
                </a:pPr>
                <a:r>
                  <a:rPr lang="en-US" sz="1050" dirty="0">
                    <a:solidFill>
                      <a:schemeClr val="tx1"/>
                    </a:solidFill>
                  </a:rPr>
                  <a:t>Explores visual literacy</a:t>
                </a:r>
              </a:p>
              <a:p>
                <a:pPr marL="285750" lvl="0" indent="-285750" defTabSz="457200">
                  <a:buFont typeface="Arial" panose="020B0604020202020204" pitchFamily="34" charset="0"/>
                  <a:buChar char="•"/>
                </a:pPr>
                <a:r>
                  <a:rPr lang="en-US" sz="1050" dirty="0">
                    <a:solidFill>
                      <a:schemeClr val="tx1"/>
                    </a:solidFill>
                  </a:rPr>
                  <a:t>Connects to literature</a:t>
                </a:r>
                <a:endParaRPr lang="en-GB" sz="105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14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dirty="0">
                  <a:solidFill>
                    <a:srgbClr val="806000"/>
                  </a:solidFill>
                </a:endParaRPr>
              </a:p>
            </p:txBody>
          </p:sp>
          <p:sp>
            <p:nvSpPr>
              <p:cNvPr id="55" name="Rectangle: Rounded Corners 54">
                <a:extLst>
                  <a:ext uri="{FF2B5EF4-FFF2-40B4-BE49-F238E27FC236}">
                    <a16:creationId xmlns:a16="http://schemas.microsoft.com/office/drawing/2014/main" id="{ED26AB54-9826-466A-A89B-04A1F18C2C43}"/>
                  </a:ext>
                </a:extLst>
              </p:cNvPr>
              <p:cNvSpPr/>
              <p:nvPr/>
            </p:nvSpPr>
            <p:spPr>
              <a:xfrm>
                <a:off x="675520" y="5549813"/>
                <a:ext cx="2216075" cy="548641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Composite outcome</a:t>
                </a:r>
              </a:p>
              <a:p>
                <a:pPr algn="ctr"/>
                <a:r>
                  <a:rPr lang="en-GB" sz="800" dirty="0">
                    <a:solidFill>
                      <a:schemeClr val="tx1"/>
                    </a:solidFill>
                  </a:rPr>
                  <a:t>Children to make figurative drawings from life, inspired by Blake’s own work</a:t>
                </a:r>
              </a:p>
            </p:txBody>
          </p:sp>
          <p:sp>
            <p:nvSpPr>
              <p:cNvPr id="56" name="Rectangle: Rounded Corners 55">
                <a:extLst>
                  <a:ext uri="{FF2B5EF4-FFF2-40B4-BE49-F238E27FC236}">
                    <a16:creationId xmlns:a16="http://schemas.microsoft.com/office/drawing/2014/main" id="{50C9A42A-827A-41DD-BAA7-AE7A7CE6E388}"/>
                  </a:ext>
                </a:extLst>
              </p:cNvPr>
              <p:cNvSpPr/>
              <p:nvPr/>
            </p:nvSpPr>
            <p:spPr>
              <a:xfrm>
                <a:off x="675519" y="6177849"/>
                <a:ext cx="2216076" cy="661093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Impact</a:t>
                </a:r>
              </a:p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The children understand how the position of a figure  can communicate intention</a:t>
                </a:r>
              </a:p>
            </p:txBody>
          </p:sp>
        </p:grpSp>
      </p:grpSp>
      <p:pic>
        <p:nvPicPr>
          <p:cNvPr id="58" name="Picture 57">
            <a:extLst>
              <a:ext uri="{FF2B5EF4-FFF2-40B4-BE49-F238E27FC236}">
                <a16:creationId xmlns:a16="http://schemas.microsoft.com/office/drawing/2014/main" id="{576D3C7A-F14A-4B0C-B85E-B00604B7ABC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157" y="135696"/>
            <a:ext cx="583565" cy="57277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EED8BDC-4DDB-481D-BABC-5FEB06E3057D}"/>
              </a:ext>
            </a:extLst>
          </p:cNvPr>
          <p:cNvSpPr/>
          <p:nvPr/>
        </p:nvSpPr>
        <p:spPr>
          <a:xfrm>
            <a:off x="643689" y="2561459"/>
            <a:ext cx="1891083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was ‘new’ about the New Stone Age?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was better, bronze or iron?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were Julius Caesar, would you have invaded Britain in 55BC?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do you think it was better to live – Stone Age, Bronze Age or Iron Age?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C166DD0-8AF0-456F-9533-0496E2F597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335" y="4346563"/>
            <a:ext cx="1558394" cy="63868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8B2D9E6-6F98-4938-9415-BD5D7FD5F1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3013" y="4379235"/>
            <a:ext cx="1439860" cy="419263"/>
          </a:xfrm>
          <a:prstGeom prst="rect">
            <a:avLst/>
          </a:prstGeom>
        </p:spPr>
      </p:pic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D1217C7F-B267-407C-BCE9-C927E21E5D0B}"/>
              </a:ext>
            </a:extLst>
          </p:cNvPr>
          <p:cNvSpPr/>
          <p:nvPr/>
        </p:nvSpPr>
        <p:spPr>
          <a:xfrm>
            <a:off x="7010910" y="140386"/>
            <a:ext cx="4965962" cy="524811"/>
          </a:xfrm>
          <a:prstGeom prst="roundRect">
            <a:avLst/>
          </a:prstGeom>
          <a:solidFill>
            <a:srgbClr val="4BC8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/>
              <a:t>Reading </a:t>
            </a:r>
            <a:r>
              <a:rPr lang="en-GB" sz="1400"/>
              <a:t>opportunities: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336759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91A2BB8-A930-4793-B618-B7645EFE1DE9}"/>
              </a:ext>
            </a:extLst>
          </p:cNvPr>
          <p:cNvGrpSpPr/>
          <p:nvPr/>
        </p:nvGrpSpPr>
        <p:grpSpPr>
          <a:xfrm>
            <a:off x="514688" y="695220"/>
            <a:ext cx="2146009" cy="6026967"/>
            <a:chOff x="645955" y="853442"/>
            <a:chExt cx="2265604" cy="5990214"/>
          </a:xfrm>
          <a:solidFill>
            <a:schemeClr val="bg1"/>
          </a:solidFill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6BB0F2E4-F5BD-4411-B23B-9C55D2BFDA4E}"/>
                </a:ext>
              </a:extLst>
            </p:cNvPr>
            <p:cNvSpPr/>
            <p:nvPr/>
          </p:nvSpPr>
          <p:spPr>
            <a:xfrm>
              <a:off x="666974" y="853442"/>
              <a:ext cx="2216075" cy="548640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Design Technology</a:t>
              </a:r>
            </a:p>
            <a:p>
              <a:pPr algn="ctr"/>
              <a:r>
                <a:rPr lang="en-GB" sz="1400" dirty="0">
                  <a:solidFill>
                    <a:schemeClr val="tx1"/>
                  </a:solidFill>
                </a:rPr>
                <a:t>Linked to History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771A4104-44DD-49D3-B7F2-9614BE5B6DC7}"/>
                </a:ext>
              </a:extLst>
            </p:cNvPr>
            <p:cNvSpPr/>
            <p:nvPr/>
          </p:nvSpPr>
          <p:spPr>
            <a:xfrm>
              <a:off x="645955" y="1450775"/>
              <a:ext cx="2265604" cy="848060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n-GB" sz="1400" dirty="0">
                  <a:solidFill>
                    <a:srgbClr val="806000"/>
                  </a:solidFill>
                </a:rPr>
                <a:t>             Intent</a:t>
              </a:r>
            </a:p>
            <a:p>
              <a:pPr lvl="0"/>
              <a:r>
                <a:rPr lang="en-GB" sz="1000" dirty="0">
                  <a:solidFill>
                    <a:schemeClr val="tx1"/>
                  </a:solidFill>
                </a:rPr>
                <a:t>Using a range of cooking techniques</a:t>
              </a:r>
              <a:r>
                <a:rPr lang="en-US" sz="1000" dirty="0">
                  <a:solidFill>
                    <a:schemeClr val="tx1"/>
                  </a:solidFill>
                </a:rPr>
                <a:t> Prepare and cook a variety of predominantly </a:t>
              </a:r>
              <a:r>
                <a:rPr lang="en-US" sz="1000" dirty="0" err="1">
                  <a:solidFill>
                    <a:schemeClr val="tx1"/>
                  </a:solidFill>
                </a:rPr>
                <a:t>savoury</a:t>
              </a:r>
              <a:r>
                <a:rPr lang="en-US" sz="1000" dirty="0">
                  <a:solidFill>
                    <a:schemeClr val="tx1"/>
                  </a:solidFill>
                </a:rPr>
                <a:t> dishes using a range of cooking techniques.</a:t>
              </a:r>
              <a:endParaRPr lang="en-GB" sz="10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733E3F51-3ABD-4F22-949B-755365BA3D54}"/>
                </a:ext>
              </a:extLst>
            </p:cNvPr>
            <p:cNvSpPr/>
            <p:nvPr/>
          </p:nvSpPr>
          <p:spPr>
            <a:xfrm>
              <a:off x="666968" y="2368368"/>
              <a:ext cx="2216075" cy="3242825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lvl="0" algn="ctr"/>
              <a:r>
                <a:rPr lang="en-GB" sz="1400" dirty="0">
                  <a:solidFill>
                    <a:srgbClr val="806000"/>
                  </a:solidFill>
                </a:rPr>
                <a:t>Sequence of lessons</a:t>
              </a:r>
              <a:endParaRPr lang="en-GB" sz="900" dirty="0">
                <a:solidFill>
                  <a:srgbClr val="806000"/>
                </a:solidFill>
              </a:endParaRPr>
            </a:p>
            <a:p>
              <a:pPr lvl="0"/>
              <a:endParaRPr lang="en-GB" sz="1000" dirty="0">
                <a:solidFill>
                  <a:srgbClr val="806000"/>
                </a:solidFill>
              </a:endParaRPr>
            </a:p>
            <a:p>
              <a:pPr marL="228600" lvl="0" indent="-228600">
                <a:buFont typeface="+mj-lt"/>
                <a:buAutoNum type="arabicParenR"/>
              </a:pPr>
              <a:r>
                <a:rPr lang="en-GB" sz="1000" dirty="0">
                  <a:solidFill>
                    <a:schemeClr val="tx1"/>
                  </a:solidFill>
                </a:rPr>
                <a:t>Find out how we know about food in Stone Age to Iron Age Britain, by looking at animal bones found on site to the last meal of </a:t>
              </a:r>
              <a:r>
                <a:rPr lang="en-GB" sz="1000" dirty="0" err="1">
                  <a:solidFill>
                    <a:schemeClr val="tx1"/>
                  </a:solidFill>
                </a:rPr>
                <a:t>Lindow</a:t>
              </a:r>
              <a:r>
                <a:rPr lang="en-GB" sz="1000" dirty="0">
                  <a:solidFill>
                    <a:schemeClr val="tx1"/>
                  </a:solidFill>
                </a:rPr>
                <a:t> Man.</a:t>
              </a:r>
            </a:p>
            <a:p>
              <a:pPr marL="228600" lvl="0" indent="-228600">
                <a:buFont typeface="+mj-lt"/>
                <a:buAutoNum type="arabicParenR"/>
              </a:pPr>
              <a:r>
                <a:rPr lang="en-GB" sz="1000" dirty="0">
                  <a:solidFill>
                    <a:schemeClr val="tx1"/>
                  </a:solidFill>
                </a:rPr>
                <a:t>Make a prehistoric stew.</a:t>
              </a:r>
            </a:p>
            <a:p>
              <a:pPr marL="228600" lvl="0" indent="-228600">
                <a:buFont typeface="+mj-lt"/>
                <a:buAutoNum type="arabicParenR"/>
              </a:pPr>
              <a:r>
                <a:rPr lang="en-GB" sz="1000" dirty="0">
                  <a:solidFill>
                    <a:schemeClr val="tx1"/>
                  </a:solidFill>
                </a:rPr>
                <a:t>Make butter from cream and make bread.</a:t>
              </a:r>
            </a:p>
            <a:p>
              <a:pPr marL="228600" lvl="0" indent="-228600">
                <a:buFont typeface="+mj-lt"/>
                <a:buAutoNum type="arabicParenR"/>
              </a:pPr>
              <a:r>
                <a:rPr lang="en-GB" sz="1000" dirty="0">
                  <a:solidFill>
                    <a:schemeClr val="tx1"/>
                  </a:solidFill>
                </a:rPr>
                <a:t> Make oatcakes and a bean stew.</a:t>
              </a:r>
            </a:p>
            <a:p>
              <a:pPr marL="228600" lvl="0" indent="-228600">
                <a:buFont typeface="+mj-lt"/>
                <a:buAutoNum type="arabicParenR"/>
              </a:pPr>
              <a:r>
                <a:rPr lang="en-GB" sz="1000" dirty="0">
                  <a:solidFill>
                    <a:schemeClr val="tx1"/>
                  </a:solidFill>
                </a:rPr>
                <a:t>Learn about Iron Age feasting and create lots of food for a feast based on knowledge of prehistoric food.</a:t>
              </a: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dirty="0">
                <a:solidFill>
                  <a:srgbClr val="806000"/>
                </a:solidFill>
              </a:endParaRP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24FCF351-BF77-45CF-9434-D62C1CAA578D}"/>
                </a:ext>
              </a:extLst>
            </p:cNvPr>
            <p:cNvSpPr/>
            <p:nvPr/>
          </p:nvSpPr>
          <p:spPr>
            <a:xfrm>
              <a:off x="645955" y="5674269"/>
              <a:ext cx="2265604" cy="548641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Composite outcome</a:t>
              </a:r>
            </a:p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Children take part in a recreation of an Iron Age feast.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92379667-D754-4A13-99DB-D74BD55EA326}"/>
                </a:ext>
              </a:extLst>
            </p:cNvPr>
            <p:cNvSpPr/>
            <p:nvPr/>
          </p:nvSpPr>
          <p:spPr>
            <a:xfrm>
              <a:off x="666974" y="6295015"/>
              <a:ext cx="2216075" cy="548641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Impact</a:t>
              </a:r>
            </a:p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Children will learn the principles of a healthy and varied diet </a:t>
              </a:r>
            </a:p>
            <a:p>
              <a:pPr algn="ctr"/>
              <a:endParaRPr lang="en-GB" sz="900" dirty="0">
                <a:solidFill>
                  <a:srgbClr val="806000"/>
                </a:solidFill>
              </a:endParaRPr>
            </a:p>
          </p:txBody>
        </p:sp>
      </p:grp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26068D2A-6777-46A0-9A67-440EADB1A9E2}"/>
              </a:ext>
            </a:extLst>
          </p:cNvPr>
          <p:cNvSpPr/>
          <p:nvPr/>
        </p:nvSpPr>
        <p:spPr>
          <a:xfrm>
            <a:off x="307924" y="106235"/>
            <a:ext cx="5205370" cy="474250"/>
          </a:xfrm>
          <a:prstGeom prst="roundRect">
            <a:avLst/>
          </a:prstGeom>
          <a:solidFill>
            <a:srgbClr val="4BC8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Year Three Curriculum Overview Autumn Term 2021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B19AA0D-46A6-4859-9C1C-2B96DEEA27EA}"/>
              </a:ext>
            </a:extLst>
          </p:cNvPr>
          <p:cNvGrpSpPr/>
          <p:nvPr/>
        </p:nvGrpSpPr>
        <p:grpSpPr>
          <a:xfrm>
            <a:off x="3327531" y="628402"/>
            <a:ext cx="2130135" cy="6220693"/>
            <a:chOff x="666968" y="853442"/>
            <a:chExt cx="2248846" cy="6182758"/>
          </a:xfrm>
          <a:solidFill>
            <a:schemeClr val="bg1"/>
          </a:solidFill>
        </p:grpSpPr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E5A69192-A0B3-4A41-93D4-BE84417E97D0}"/>
                </a:ext>
              </a:extLst>
            </p:cNvPr>
            <p:cNvSpPr/>
            <p:nvPr/>
          </p:nvSpPr>
          <p:spPr>
            <a:xfrm>
              <a:off x="699739" y="853442"/>
              <a:ext cx="2216075" cy="548640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PSHE</a:t>
              </a:r>
            </a:p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Being Me in My World</a:t>
              </a:r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ED16648A-32C1-47AB-AE5B-1A0C51E28D2B}"/>
                </a:ext>
              </a:extLst>
            </p:cNvPr>
            <p:cNvSpPr/>
            <p:nvPr/>
          </p:nvSpPr>
          <p:spPr>
            <a:xfrm>
              <a:off x="666968" y="1466778"/>
              <a:ext cx="2216075" cy="943868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Intent</a:t>
              </a:r>
            </a:p>
            <a:p>
              <a:pPr algn="ctr"/>
              <a:endParaRPr lang="en-GB" sz="900" dirty="0">
                <a:solidFill>
                  <a:srgbClr val="806000"/>
                </a:solidFill>
              </a:endParaRPr>
            </a:p>
            <a:p>
              <a:pPr algn="ctr"/>
              <a:endParaRPr lang="en-GB" dirty="0">
                <a:solidFill>
                  <a:srgbClr val="806000"/>
                </a:solidFill>
              </a:endParaRPr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0CD0DC96-A0F3-4D22-82A4-FB6E9D9F1B12}"/>
                </a:ext>
              </a:extLst>
            </p:cNvPr>
            <p:cNvSpPr/>
            <p:nvPr/>
          </p:nvSpPr>
          <p:spPr>
            <a:xfrm>
              <a:off x="666968" y="2475342"/>
              <a:ext cx="2216075" cy="3033247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To be able to think clearly about how words and actions may affect ourselves and others and to make responsible choices.</a:t>
              </a: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Sequence of lessons</a:t>
              </a:r>
            </a:p>
            <a:p>
              <a:pPr marL="228600" indent="-228600">
                <a:buFont typeface="+mj-lt"/>
                <a:buAutoNum type="arabicParenR"/>
              </a:pPr>
              <a:r>
                <a:rPr lang="en-GB" sz="900" dirty="0">
                  <a:solidFill>
                    <a:schemeClr val="tx1"/>
                  </a:solidFill>
                </a:rPr>
                <a:t>To be able to recognise my worth and identify positive feelings about myself and my achievements.</a:t>
              </a:r>
            </a:p>
            <a:p>
              <a:pPr marL="228600" indent="-228600">
                <a:buFont typeface="+mj-lt"/>
                <a:buAutoNum type="arabicParenR"/>
              </a:pPr>
              <a:r>
                <a:rPr lang="en-GB" sz="900" dirty="0">
                  <a:solidFill>
                    <a:schemeClr val="tx1"/>
                  </a:solidFill>
                </a:rPr>
                <a:t>To be able to face new challenges positively, make responsible choices and ask for help when I need it.</a:t>
              </a:r>
            </a:p>
            <a:p>
              <a:pPr marL="228600" indent="-228600">
                <a:buFont typeface="+mj-lt"/>
                <a:buAutoNum type="arabicParenR"/>
              </a:pPr>
              <a:r>
                <a:rPr lang="en-GB" sz="900" dirty="0">
                  <a:solidFill>
                    <a:schemeClr val="tx1"/>
                  </a:solidFill>
                </a:rPr>
                <a:t>To be able to understand why rules are needed and how they relate to rights and responsibilities.</a:t>
              </a:r>
            </a:p>
            <a:p>
              <a:pPr marL="228600" indent="-228600">
                <a:buFont typeface="+mj-lt"/>
                <a:buAutoNum type="arabicParenR"/>
              </a:pPr>
              <a:r>
                <a:rPr lang="en-GB" sz="900" dirty="0">
                  <a:solidFill>
                    <a:schemeClr val="tx1"/>
                  </a:solidFill>
                </a:rPr>
                <a:t>To understand that my actions affect myself and others.</a:t>
              </a:r>
            </a:p>
            <a:p>
              <a:pPr marL="228600" indent="-228600">
                <a:buFont typeface="+mj-lt"/>
                <a:buAutoNum type="arabicParenR"/>
              </a:pPr>
              <a:r>
                <a:rPr lang="en-GB" sz="900" dirty="0">
                  <a:solidFill>
                    <a:schemeClr val="tx1"/>
                  </a:solidFill>
                </a:rPr>
                <a:t>To be able to make responsible choices and take action.</a:t>
              </a:r>
            </a:p>
            <a:p>
              <a:pPr marL="228600" indent="-228600">
                <a:buFont typeface="+mj-lt"/>
                <a:buAutoNum type="arabicParenR"/>
              </a:pPr>
              <a:r>
                <a:rPr lang="en-GB" sz="900" dirty="0">
                  <a:solidFill>
                    <a:schemeClr val="tx1"/>
                  </a:solidFill>
                </a:rPr>
                <a:t>To ne able to understand my actions affect others and try to see things from their point of view.</a:t>
              </a: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dirty="0">
                <a:solidFill>
                  <a:srgbClr val="806000"/>
                </a:solidFill>
              </a:endParaRPr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5687AB26-60F4-4428-B632-382CFDCFE0E1}"/>
                </a:ext>
              </a:extLst>
            </p:cNvPr>
            <p:cNvSpPr/>
            <p:nvPr/>
          </p:nvSpPr>
          <p:spPr>
            <a:xfrm>
              <a:off x="666968" y="5562226"/>
              <a:ext cx="2216075" cy="662398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Composite outcome</a:t>
              </a:r>
            </a:p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Children will display their learning charter and how this links to Ready Respectful and Safe</a:t>
              </a:r>
              <a:r>
                <a:rPr lang="en-GB" sz="900" dirty="0">
                  <a:solidFill>
                    <a:srgbClr val="806000"/>
                  </a:solidFill>
                </a:rPr>
                <a:t>.</a:t>
              </a:r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C75D345A-EAC9-4850-8039-EA2F0487EBE8}"/>
                </a:ext>
              </a:extLst>
            </p:cNvPr>
            <p:cNvSpPr/>
            <p:nvPr/>
          </p:nvSpPr>
          <p:spPr>
            <a:xfrm>
              <a:off x="666968" y="6225024"/>
              <a:ext cx="2216075" cy="811176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Impact</a:t>
              </a:r>
            </a:p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Children will have developed a positive outlook to challenges and will be able to describe how their words and actions affect others.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D1A1225D-B8AE-4C96-83DE-3F4543D7A1D7}"/>
              </a:ext>
            </a:extLst>
          </p:cNvPr>
          <p:cNvGrpSpPr/>
          <p:nvPr/>
        </p:nvGrpSpPr>
        <p:grpSpPr>
          <a:xfrm>
            <a:off x="6294377" y="686533"/>
            <a:ext cx="2123756" cy="6106778"/>
            <a:chOff x="640938" y="774118"/>
            <a:chExt cx="2242111" cy="6069538"/>
          </a:xfrm>
          <a:solidFill>
            <a:schemeClr val="bg1"/>
          </a:solidFill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DD9E96D9-6B97-4753-81A0-7EA8CAB43B35}"/>
                </a:ext>
              </a:extLst>
            </p:cNvPr>
            <p:cNvSpPr/>
            <p:nvPr/>
          </p:nvSpPr>
          <p:spPr>
            <a:xfrm>
              <a:off x="640938" y="774118"/>
              <a:ext cx="2216075" cy="395517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Music</a:t>
              </a:r>
            </a:p>
          </p:txBody>
        </p:sp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17929472-8DB0-40CF-9B4F-A9C2E5D79503}"/>
                </a:ext>
              </a:extLst>
            </p:cNvPr>
            <p:cNvSpPr/>
            <p:nvPr/>
          </p:nvSpPr>
          <p:spPr>
            <a:xfrm>
              <a:off x="640938" y="1255849"/>
              <a:ext cx="2216075" cy="639220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Intent</a:t>
              </a:r>
              <a:endParaRPr lang="en-GB" sz="3200" dirty="0">
                <a:solidFill>
                  <a:srgbClr val="806000"/>
                </a:solidFill>
              </a:endParaRPr>
            </a:p>
            <a:p>
              <a:r>
                <a:rPr lang="en-GB" sz="900" dirty="0">
                  <a:solidFill>
                    <a:schemeClr val="tx1"/>
                  </a:solidFill>
                </a:rPr>
                <a:t>Children will listen and appraise a variety of rhythm and blues songs, </a:t>
              </a:r>
              <a:endParaRPr lang="en-GB" sz="1400" dirty="0">
                <a:solidFill>
                  <a:schemeClr val="tx1"/>
                </a:solidFill>
              </a:endParaRPr>
            </a:p>
            <a:p>
              <a:pPr algn="ctr"/>
              <a:endParaRPr lang="en-GB" dirty="0">
                <a:solidFill>
                  <a:srgbClr val="806000"/>
                </a:solidFill>
              </a:endParaRPr>
            </a:p>
          </p:txBody>
        </p:sp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40C47BF3-50C4-4629-95EE-4CA281AFC8F4}"/>
                </a:ext>
              </a:extLst>
            </p:cNvPr>
            <p:cNvSpPr/>
            <p:nvPr/>
          </p:nvSpPr>
          <p:spPr>
            <a:xfrm>
              <a:off x="655589" y="1988417"/>
              <a:ext cx="2216075" cy="3377996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dirty="0">
                <a:solidFill>
                  <a:srgbClr val="806000"/>
                </a:solidFill>
              </a:endParaRPr>
            </a:p>
          </p:txBody>
        </p:sp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92AA66CC-C4CD-459E-BA46-881AB02E3B82}"/>
                </a:ext>
              </a:extLst>
            </p:cNvPr>
            <p:cNvSpPr/>
            <p:nvPr/>
          </p:nvSpPr>
          <p:spPr>
            <a:xfrm>
              <a:off x="655589" y="5425125"/>
              <a:ext cx="2216075" cy="548641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Composite outcome</a:t>
              </a:r>
            </a:p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Perform the song ‘Let Your Spirit Fly’ with own compositions</a:t>
              </a:r>
              <a:r>
                <a:rPr lang="en-GB" sz="900" dirty="0">
                  <a:solidFill>
                    <a:schemeClr val="accent4">
                      <a:lumMod val="50000"/>
                    </a:schemeClr>
                  </a:solidFill>
                </a:rPr>
                <a:t>.</a:t>
              </a:r>
            </a:p>
            <a:p>
              <a:pPr algn="ctr"/>
              <a:endParaRPr lang="en-GB" sz="900" dirty="0">
                <a:solidFill>
                  <a:srgbClr val="806000"/>
                </a:solidFill>
              </a:endParaRPr>
            </a:p>
          </p:txBody>
        </p:sp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2CCD593C-A46A-48D9-82F5-15D556CEB987}"/>
                </a:ext>
              </a:extLst>
            </p:cNvPr>
            <p:cNvSpPr/>
            <p:nvPr/>
          </p:nvSpPr>
          <p:spPr>
            <a:xfrm>
              <a:off x="666974" y="6032480"/>
              <a:ext cx="2216075" cy="811176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Impact</a:t>
              </a:r>
            </a:p>
            <a:p>
              <a:r>
                <a:rPr lang="en-GB" sz="800" dirty="0">
                  <a:solidFill>
                    <a:schemeClr val="tx1"/>
                  </a:solidFill>
                </a:rPr>
                <a:t>Children are confident in how pulse, rhythm, pitch, tempo, dynamics, texture and structure work together and how they connect in a song. </a:t>
              </a:r>
              <a:endParaRPr lang="en-GB" sz="1400" dirty="0">
                <a:solidFill>
                  <a:schemeClr val="tx1"/>
                </a:solidFill>
              </a:endParaRPr>
            </a:p>
            <a:p>
              <a:pPr algn="ctr"/>
              <a:endParaRPr lang="en-GB" sz="900" dirty="0">
                <a:solidFill>
                  <a:srgbClr val="806000"/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6B329DE-9D4D-4998-A388-EC5BD1311EF5}"/>
              </a:ext>
            </a:extLst>
          </p:cNvPr>
          <p:cNvGrpSpPr/>
          <p:nvPr/>
        </p:nvGrpSpPr>
        <p:grpSpPr>
          <a:xfrm>
            <a:off x="9120473" y="695220"/>
            <a:ext cx="2099838" cy="6075534"/>
            <a:chOff x="666189" y="853442"/>
            <a:chExt cx="2216860" cy="5819071"/>
          </a:xfrm>
          <a:solidFill>
            <a:schemeClr val="bg1"/>
          </a:solidFill>
        </p:grpSpPr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F2D6FD0E-77B9-476B-8F7C-4A5E58BB75D5}"/>
                </a:ext>
              </a:extLst>
            </p:cNvPr>
            <p:cNvSpPr/>
            <p:nvPr/>
          </p:nvSpPr>
          <p:spPr>
            <a:xfrm>
              <a:off x="666974" y="853442"/>
              <a:ext cx="2216075" cy="548640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Spanish</a:t>
              </a:r>
            </a:p>
          </p:txBody>
        </p:sp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316F8D43-5767-42EB-92C2-F2C3BC01D0B8}"/>
                </a:ext>
              </a:extLst>
            </p:cNvPr>
            <p:cNvSpPr/>
            <p:nvPr/>
          </p:nvSpPr>
          <p:spPr>
            <a:xfrm>
              <a:off x="666967" y="1560053"/>
              <a:ext cx="2216075" cy="781701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solidFill>
                    <a:srgbClr val="806000"/>
                  </a:solidFill>
                </a:rPr>
                <a:t>Intent</a:t>
              </a:r>
            </a:p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Children will learn where Spain is as a country. They will be able to have a simple conversation in Spanish.</a:t>
              </a:r>
              <a:endParaRPr lang="en-GB" sz="1400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id="{23BA9F8B-0401-467B-9B3F-E71344106DDA}"/>
                </a:ext>
              </a:extLst>
            </p:cNvPr>
            <p:cNvSpPr/>
            <p:nvPr/>
          </p:nvSpPr>
          <p:spPr>
            <a:xfrm>
              <a:off x="666189" y="2455789"/>
              <a:ext cx="2216075" cy="2710180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Sequence of lessons</a:t>
              </a:r>
            </a:p>
            <a:p>
              <a:pPr marL="228600" indent="-228600">
                <a:buFont typeface="+mj-lt"/>
                <a:buAutoNum type="arabicParenR"/>
              </a:pPr>
              <a:r>
                <a:rPr lang="en-GB" sz="1050" dirty="0">
                  <a:solidFill>
                    <a:schemeClr val="tx1"/>
                  </a:solidFill>
                </a:rPr>
                <a:t>Introduce Spain as a country and Spanish as a subject to the children.</a:t>
              </a:r>
            </a:p>
            <a:p>
              <a:pPr marL="228600" indent="-228600">
                <a:buFont typeface="+mj-lt"/>
                <a:buAutoNum type="arabicParenR"/>
              </a:pPr>
              <a:r>
                <a:rPr lang="en-GB" sz="1050" dirty="0">
                  <a:solidFill>
                    <a:schemeClr val="tx1"/>
                  </a:solidFill>
                </a:rPr>
                <a:t>To introduce the question and possible replies in Spanish for ¿</a:t>
              </a:r>
              <a:r>
                <a:rPr lang="en-GB" sz="1050" dirty="0" err="1">
                  <a:solidFill>
                    <a:schemeClr val="tx1"/>
                  </a:solidFill>
                </a:rPr>
                <a:t>cómo</a:t>
              </a:r>
              <a:r>
                <a:rPr lang="en-GB" sz="1050" dirty="0">
                  <a:solidFill>
                    <a:schemeClr val="tx1"/>
                  </a:solidFill>
                </a:rPr>
                <a:t> </a:t>
              </a:r>
              <a:r>
                <a:rPr lang="en-GB" sz="1050" dirty="0" err="1">
                  <a:solidFill>
                    <a:schemeClr val="tx1"/>
                  </a:solidFill>
                </a:rPr>
                <a:t>estás</a:t>
              </a:r>
              <a:r>
                <a:rPr lang="en-GB" sz="1050" dirty="0">
                  <a:solidFill>
                    <a:schemeClr val="tx1"/>
                  </a:solidFill>
                </a:rPr>
                <a:t>?</a:t>
              </a:r>
            </a:p>
            <a:p>
              <a:pPr marL="228600" indent="-228600">
                <a:buFont typeface="+mj-lt"/>
                <a:buAutoNum type="arabicParenR"/>
              </a:pPr>
              <a:r>
                <a:rPr lang="en-GB" sz="1050" dirty="0">
                  <a:solidFill>
                    <a:schemeClr val="tx1"/>
                  </a:solidFill>
                </a:rPr>
                <a:t>Consolidate language from last week and learn how to say their name in Spanish but also ask somebody else their name. </a:t>
              </a:r>
            </a:p>
            <a:p>
              <a:pPr marL="228600" indent="-228600">
                <a:buFont typeface="+mj-lt"/>
                <a:buAutoNum type="arabicParenR"/>
              </a:pPr>
              <a:r>
                <a:rPr lang="en-GB" sz="1050" dirty="0">
                  <a:solidFill>
                    <a:schemeClr val="tx1"/>
                  </a:solidFill>
                </a:rPr>
                <a:t>To learn the numbers 1-10 and the colours in Spanish.</a:t>
              </a:r>
            </a:p>
            <a:p>
              <a:pPr marL="228600" indent="-228600">
                <a:buFont typeface="+mj-lt"/>
                <a:buAutoNum type="arabicParenR"/>
              </a:pPr>
              <a:r>
                <a:rPr lang="en-GB" sz="1050" dirty="0">
                  <a:solidFill>
                    <a:schemeClr val="tx1"/>
                  </a:solidFill>
                </a:rPr>
                <a:t>To consolidate the colours in Spanish.</a:t>
              </a:r>
              <a:endParaRPr lang="en-GB" sz="1400" dirty="0">
                <a:solidFill>
                  <a:schemeClr val="tx1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dirty="0">
                <a:solidFill>
                  <a:srgbClr val="806000"/>
                </a:solidFill>
              </a:endParaRPr>
            </a:p>
          </p:txBody>
        </p:sp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ED26AB54-9826-466A-A89B-04A1F18C2C43}"/>
                </a:ext>
              </a:extLst>
            </p:cNvPr>
            <p:cNvSpPr/>
            <p:nvPr/>
          </p:nvSpPr>
          <p:spPr>
            <a:xfrm>
              <a:off x="666189" y="5270550"/>
              <a:ext cx="2216075" cy="548641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 dirty="0">
                <a:solidFill>
                  <a:srgbClr val="806000"/>
                </a:solidFill>
              </a:endParaRPr>
            </a:p>
            <a:p>
              <a:pPr algn="ctr"/>
              <a:r>
                <a:rPr lang="en-GB" sz="1200" dirty="0">
                  <a:solidFill>
                    <a:srgbClr val="806000"/>
                  </a:solidFill>
                </a:rPr>
                <a:t>Composite outcome</a:t>
              </a:r>
            </a:p>
            <a:p>
              <a:r>
                <a:rPr lang="en-GB" sz="800" dirty="0">
                  <a:solidFill>
                    <a:schemeClr val="tx1"/>
                  </a:solidFill>
                </a:rPr>
                <a:t>To have a simple introductory conversation with each other in Spanish.</a:t>
              </a:r>
            </a:p>
            <a:p>
              <a:pPr algn="ctr"/>
              <a:endParaRPr lang="en-GB" sz="900" dirty="0">
                <a:solidFill>
                  <a:srgbClr val="806000"/>
                </a:solidFill>
              </a:endParaRPr>
            </a:p>
          </p:txBody>
        </p:sp>
        <p:sp>
          <p:nvSpPr>
            <p:cNvPr id="56" name="Rectangle: Rounded Corners 55">
              <a:extLst>
                <a:ext uri="{FF2B5EF4-FFF2-40B4-BE49-F238E27FC236}">
                  <a16:creationId xmlns:a16="http://schemas.microsoft.com/office/drawing/2014/main" id="{50C9A42A-827A-41DD-BAA7-AE7A7CE6E388}"/>
                </a:ext>
              </a:extLst>
            </p:cNvPr>
            <p:cNvSpPr/>
            <p:nvPr/>
          </p:nvSpPr>
          <p:spPr>
            <a:xfrm>
              <a:off x="666189" y="5890812"/>
              <a:ext cx="2216075" cy="781701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Impact</a:t>
              </a:r>
            </a:p>
            <a:p>
              <a:r>
                <a:rPr lang="en-GB" sz="900" dirty="0">
                  <a:solidFill>
                    <a:schemeClr val="tx1"/>
                  </a:solidFill>
                </a:rPr>
                <a:t>Children develop their range of Spanish vocabulary and their can identify Spain on a map of Europe.</a:t>
              </a: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8CE3C7CB-8CCA-4F7E-8CE6-446EA7E16F20}"/>
              </a:ext>
            </a:extLst>
          </p:cNvPr>
          <p:cNvSpPr/>
          <p:nvPr/>
        </p:nvSpPr>
        <p:spPr>
          <a:xfrm>
            <a:off x="6274709" y="1909514"/>
            <a:ext cx="221119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400" dirty="0">
                <a:solidFill>
                  <a:srgbClr val="806000"/>
                </a:solidFill>
              </a:rPr>
              <a:t>Sequence of lessons</a:t>
            </a:r>
          </a:p>
          <a:p>
            <a:pPr marL="228600" lvl="0" indent="-228600">
              <a:buFont typeface="+mj-lt"/>
              <a:buAutoNum type="arabicParenR"/>
            </a:pPr>
            <a:r>
              <a:rPr lang="en-GB" sz="1000" dirty="0"/>
              <a:t>To listen and appraise ‘Let You’re Spirit Fly’. Start to learn the song.</a:t>
            </a:r>
          </a:p>
          <a:p>
            <a:pPr marL="228600" lvl="0" indent="-228600">
              <a:buFont typeface="+mj-lt"/>
              <a:buAutoNum type="arabicParenR"/>
            </a:pPr>
            <a:r>
              <a:rPr lang="en-GB" sz="1000" dirty="0"/>
              <a:t>To sing the song and play instrumental parts.</a:t>
            </a:r>
          </a:p>
          <a:p>
            <a:pPr marL="228600" lvl="0" indent="-228600">
              <a:buFont typeface="+mj-lt"/>
              <a:buAutoNum type="arabicParenR"/>
            </a:pPr>
            <a:r>
              <a:rPr lang="en-GB" sz="1000" dirty="0"/>
              <a:t>To listen to and appraise,’’. To Colonel Bogey March by Kenneth Alford. Play instrumental parts and improvise.</a:t>
            </a:r>
          </a:p>
          <a:p>
            <a:pPr marL="228600" lvl="0" indent="-228600">
              <a:buFont typeface="+mj-lt"/>
              <a:buAutoNum type="arabicParenR"/>
            </a:pPr>
            <a:r>
              <a:rPr lang="en-GB" sz="1000" dirty="0"/>
              <a:t>To listen to and appraise, Consider Yourself from the musical ‘Oliver!’’.  To play musical parts, improvise and compose.</a:t>
            </a:r>
          </a:p>
          <a:p>
            <a:pPr marL="228600" lvl="0" indent="-228600">
              <a:buFont typeface="+mj-lt"/>
              <a:buAutoNum type="arabicParenR"/>
            </a:pPr>
            <a:r>
              <a:rPr lang="en-GB" sz="1000" dirty="0"/>
              <a:t>To listen to </a:t>
            </a:r>
            <a:r>
              <a:rPr lang="en-GB" sz="1000" dirty="0" err="1"/>
              <a:t>to</a:t>
            </a:r>
            <a:r>
              <a:rPr lang="en-GB" sz="1000" dirty="0"/>
              <a:t> and appraise, ’</a:t>
            </a:r>
            <a:r>
              <a:rPr lang="en-GB" sz="1000" dirty="0" err="1"/>
              <a:t>Aint</a:t>
            </a:r>
            <a:r>
              <a:rPr lang="en-GB" sz="1000" dirty="0"/>
              <a:t> no Mountain High Enough’. To play instrumental parts, improvise and use own composition</a:t>
            </a:r>
          </a:p>
          <a:p>
            <a:pPr marL="228600" lvl="0" indent="-228600">
              <a:buFont typeface="+mj-lt"/>
              <a:buAutoNum type="arabicParenR"/>
            </a:pPr>
            <a:r>
              <a:rPr lang="en-GB" sz="1000" dirty="0"/>
              <a:t>To appraise ‘You’re the First, the Last, My Everything by </a:t>
            </a:r>
            <a:r>
              <a:rPr lang="en-GB" sz="900" dirty="0"/>
              <a:t>Barry White. Prepare for the    end-of-unit performance.</a:t>
            </a:r>
          </a:p>
        </p:txBody>
      </p:sp>
    </p:spTree>
    <p:extLst>
      <p:ext uri="{BB962C8B-B14F-4D97-AF65-F5344CB8AC3E}">
        <p14:creationId xmlns:p14="http://schemas.microsoft.com/office/powerpoint/2010/main" val="1438671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1276</Words>
  <Application>Microsoft Office PowerPoint</Application>
  <PresentationFormat>Widescreen</PresentationFormat>
  <Paragraphs>194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Lock</dc:creator>
  <cp:lastModifiedBy>Anna-Marie Morris</cp:lastModifiedBy>
  <cp:revision>46</cp:revision>
  <dcterms:created xsi:type="dcterms:W3CDTF">2021-09-03T14:02:22Z</dcterms:created>
  <dcterms:modified xsi:type="dcterms:W3CDTF">2021-11-12T15:19:27Z</dcterms:modified>
</cp:coreProperties>
</file>