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000"/>
    <a:srgbClr val="4B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98E1-0E4A-48C8-B385-F6926AE62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68359-3E85-431C-BBE0-AA8E4BDDB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9478-3080-4602-BAD1-5043EF19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A9CC-6D87-46F9-A5DF-46053CB9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2078B-FDAA-48BA-9965-7BD53DD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7A98-3C66-4A45-9A3C-B4D42EF5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18801-C363-43DD-867D-FA052782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85E55-6526-4294-8499-B3908810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6E28-1EE8-46FF-83FD-7ED0DE78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EA462-A948-4D0B-ABB5-10E61088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1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8A853-9841-48C3-9455-ECC220EDB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D359-B3A7-4CA9-BBA7-EC43A2190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5067B-58A2-42F4-8A66-110A61FB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6DD43-BE11-45E4-B4E8-4C31FA28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4DDC-BBAE-4DEB-B81E-BB6AC362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0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C2D7-97B9-49A4-A1B9-3EF608E1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C7FD-A28F-4276-BDF2-AE0810C8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FE29-3FAD-4BD0-8C8B-986FDDF3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FC09-915E-4882-B9E4-2668CB74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3D3C-ABD9-42E9-B746-78F98DE2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73CE2-0269-44BD-93EF-45CE81D5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FBCE6-E6D5-4DB3-9D1E-569058DD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24D91-F8E9-4C4C-A66E-D7BF6D0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DB167-7863-449B-8BD4-E4D8D576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FC13-AF60-45E4-A8B4-F60A2AE6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EC5E-B9A7-49E7-8FA2-464FE3EF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3625-9E6B-4E9C-B00D-12ABFA5D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B81DB-1D45-4EB4-9F63-FACBCF48E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61B0A-5540-4588-82B8-96C7F776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ABDF1-1320-4834-B68F-25D67A9C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ECC31-A91B-4464-8E63-191B778B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8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CC6-880D-402D-A350-BA0020B2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5C61-80E9-4439-91BB-C63DBA23E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F60D2-B310-4B9D-8CE8-86FB664C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285BC-3B31-4176-8778-99E5DBBA9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6B167-BCB0-4984-A2D6-A8F2731A1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F2A62-021E-4180-83CD-F76CFE8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42D44-F326-431F-8969-9A6B9CE5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FD953-B022-45A5-A7B1-835C56F3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7B30-1CE1-4F27-8436-82AD2EA2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FEE7B-F3CA-43C2-B520-40F242B0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31C3B-DF55-4AA5-AE1D-865AF0A4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709AC-2D9D-4398-B7AB-2DE67419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1F7FB-79F6-47B2-8477-05B91ABD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2E49E-D9D4-4A94-8C55-947A19BD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0FF2-2819-48B0-83C4-F6468ADF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3021-3706-46A3-AE6F-08985915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C3717-D51B-4C2A-ADF3-A2635243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D34D8-2F83-4C3F-9FD7-A6A899A2E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AC3F5-9B2E-4C64-B489-C986C9A7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7D8F-3F2E-4FED-B131-47A14E7D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8600E-B902-4C57-B410-DB35E133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5984-7EAD-48F2-8C1C-C52746F9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73DD8-1C0F-4E38-9FAB-E983FF5D3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D9E8D-7CD7-403D-8519-7CCC9E032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70E28-47AF-4CEE-9609-FA8F8BFD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A5422-7D28-4D24-9446-0F66EFBE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452AD-D416-4659-8ED9-2F438265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0199E-F732-4848-8C47-901A6E02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77A9E-9571-4786-BF84-22A945A42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05219-3BB4-4FB9-991F-9D914B781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F0B7-C4CC-4C29-94D5-FD841022D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76B7-6369-4A56-B0FE-7126EFB1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1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82980361-F70E-4A01-BB06-520E5CD4D8DD}"/>
              </a:ext>
            </a:extLst>
          </p:cNvPr>
          <p:cNvGrpSpPr/>
          <p:nvPr/>
        </p:nvGrpSpPr>
        <p:grpSpPr>
          <a:xfrm>
            <a:off x="286736" y="45365"/>
            <a:ext cx="11373744" cy="6757290"/>
            <a:chOff x="227242" y="95767"/>
            <a:chExt cx="11373744" cy="669618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91A2BB8-A930-4793-B618-B7645EFE1DE9}"/>
                </a:ext>
              </a:extLst>
            </p:cNvPr>
            <p:cNvGrpSpPr/>
            <p:nvPr/>
          </p:nvGrpSpPr>
          <p:grpSpPr>
            <a:xfrm>
              <a:off x="400465" y="723551"/>
              <a:ext cx="2117242" cy="6043005"/>
              <a:chOff x="849844" y="837503"/>
              <a:chExt cx="2235235" cy="6006154"/>
            </a:xfrm>
            <a:solidFill>
              <a:schemeClr val="bg1"/>
            </a:soli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BB0F2E4-F5BD-4411-B23B-9C55D2BFDA4E}"/>
                  </a:ext>
                </a:extLst>
              </p:cNvPr>
              <p:cNvSpPr/>
              <p:nvPr/>
            </p:nvSpPr>
            <p:spPr>
              <a:xfrm>
                <a:off x="869004" y="837503"/>
                <a:ext cx="2216075" cy="54864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History / Geography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771A4104-44DD-49D3-B7F2-9614BE5B6DC7}"/>
                  </a:ext>
                </a:extLst>
              </p:cNvPr>
              <p:cNvSpPr/>
              <p:nvPr/>
            </p:nvSpPr>
            <p:spPr>
              <a:xfrm>
                <a:off x="865228" y="1514182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Learning about the water cycle, rivers and the effect they have on the landscape. Learning how rivers develop from the source to entering the sea.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33E3F51-3ABD-4F22-949B-755365BA3D54}"/>
                  </a:ext>
                </a:extLst>
              </p:cNvPr>
              <p:cNvSpPr/>
              <p:nvPr/>
            </p:nvSpPr>
            <p:spPr>
              <a:xfrm>
                <a:off x="856742" y="2461301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The water cycle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How do rivers get their water?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From a source to sea part 1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From a source to sea part 2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Living on a flood plane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DT/Art Creating a 3D model</a:t>
                </a:r>
              </a:p>
              <a:p>
                <a:pPr marL="228600" indent="-228600">
                  <a:buFont typeface="+mj-lt"/>
                  <a:buAutoNum type="arabicParenR"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r>
                  <a:rPr lang="en-GB" sz="10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4FCF351-BF77-45CF-9434-D62C1CAA578D}"/>
                  </a:ext>
                </a:extLst>
              </p:cNvPr>
              <p:cNvSpPr/>
              <p:nvPr/>
            </p:nvSpPr>
            <p:spPr>
              <a:xfrm>
                <a:off x="849844" y="555787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Understand key aspects of physical geography,  rivers and the water cycle.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92379667-D754-4A13-99DB-D74BD55EA326}"/>
                  </a:ext>
                </a:extLst>
              </p:cNvPr>
              <p:cNvSpPr/>
              <p:nvPr/>
            </p:nvSpPr>
            <p:spPr>
              <a:xfrm>
                <a:off x="849844" y="6295016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Demonstrate that changes of state are reversible changes.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</p:grp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26068D2A-6777-46A0-9A67-440EADB1A9E2}"/>
                </a:ext>
              </a:extLst>
            </p:cNvPr>
            <p:cNvSpPr/>
            <p:nvPr/>
          </p:nvSpPr>
          <p:spPr>
            <a:xfrm>
              <a:off x="227242" y="121024"/>
              <a:ext cx="5205370" cy="474250"/>
            </a:xfrm>
            <a:prstGeom prst="roundRect">
              <a:avLst/>
            </a:prstGeom>
            <a:solidFill>
              <a:srgbClr val="4BC8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Year Six Curriculum Overview Autumn Term 2021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9CB6D8B-B49C-4D31-982F-64A24524B91A}"/>
                </a:ext>
              </a:extLst>
            </p:cNvPr>
            <p:cNvSpPr/>
            <p:nvPr/>
          </p:nvSpPr>
          <p:spPr>
            <a:xfrm>
              <a:off x="6272375" y="95767"/>
              <a:ext cx="5328611" cy="482555"/>
            </a:xfrm>
            <a:prstGeom prst="roundRect">
              <a:avLst/>
            </a:prstGeom>
            <a:solidFill>
              <a:srgbClr val="4BC8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Reading opportunities</a:t>
              </a:r>
              <a:r>
                <a:rPr lang="en-GB" sz="1400"/>
                <a:t>: Kensuke’s </a:t>
              </a:r>
              <a:r>
                <a:rPr lang="en-GB" sz="1400" dirty="0"/>
                <a:t>Kingdom, The River Story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B19AA0D-46A6-4859-9C1C-2B96DEEA27EA}"/>
                </a:ext>
              </a:extLst>
            </p:cNvPr>
            <p:cNvGrpSpPr/>
            <p:nvPr/>
          </p:nvGrpSpPr>
          <p:grpSpPr>
            <a:xfrm>
              <a:off x="2991666" y="717807"/>
              <a:ext cx="2153439" cy="6055110"/>
              <a:chOff x="1171123" y="861193"/>
              <a:chExt cx="2273449" cy="6018186"/>
            </a:xfrm>
            <a:solidFill>
              <a:schemeClr val="bg1"/>
            </a:solidFill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5A69192-A0B3-4A41-93D4-BE84417E97D0}"/>
                  </a:ext>
                </a:extLst>
              </p:cNvPr>
              <p:cNvSpPr/>
              <p:nvPr/>
            </p:nvSpPr>
            <p:spPr>
              <a:xfrm>
                <a:off x="1172021" y="861193"/>
                <a:ext cx="2216075" cy="54864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Religious Education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ED16648A-32C1-47AB-AE5B-1A0C51E28D2B}"/>
                  </a:ext>
                </a:extLst>
              </p:cNvPr>
              <p:cNvSpPr/>
              <p:nvPr/>
            </p:nvSpPr>
            <p:spPr>
              <a:xfrm>
                <a:off x="1172020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Explore what people believe and what difference this makes to how they live, gaining the knowledge, understanding and skills needed to handle questions raised by religion and belief. 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0CD0DC96-A0F3-4D22-82A4-FB6E9D9F1B12}"/>
                  </a:ext>
                </a:extLst>
              </p:cNvPr>
              <p:cNvSpPr/>
              <p:nvPr/>
            </p:nvSpPr>
            <p:spPr>
              <a:xfrm>
                <a:off x="1212114" y="2523607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endParaRPr lang="en-GB" sz="900" dirty="0">
                  <a:solidFill>
                    <a:srgbClr val="806000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What is Brahman?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What is Atman? What can be learned through the Hindu story?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Why is Atman important? What else is important?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How does </a:t>
                </a:r>
                <a:r>
                  <a:rPr lang="en-GB" sz="1000" dirty="0" err="1">
                    <a:solidFill>
                      <a:schemeClr val="tx1"/>
                    </a:solidFill>
                  </a:rPr>
                  <a:t>Dhama</a:t>
                </a:r>
                <a:r>
                  <a:rPr lang="en-GB" sz="1000" dirty="0">
                    <a:solidFill>
                      <a:schemeClr val="tx1"/>
                    </a:solidFill>
                  </a:rPr>
                  <a:t> effect the way that some people might live their life?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What example does </a:t>
                </a:r>
                <a:r>
                  <a:rPr lang="en-GB" sz="1000" dirty="0" err="1">
                    <a:solidFill>
                      <a:schemeClr val="tx1"/>
                    </a:solidFill>
                  </a:rPr>
                  <a:t>Ghandi</a:t>
                </a:r>
                <a:r>
                  <a:rPr lang="en-GB" sz="1000" dirty="0">
                    <a:solidFill>
                      <a:schemeClr val="tx1"/>
                    </a:solidFill>
                  </a:rPr>
                  <a:t> set about how to live?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 Why do Hindus try to be good?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5687AB26-60F4-4428-B632-382CFDCFE0E1}"/>
                  </a:ext>
                </a:extLst>
              </p:cNvPr>
              <p:cNvSpPr/>
              <p:nvPr/>
            </p:nvSpPr>
            <p:spPr>
              <a:xfrm>
                <a:off x="1171123" y="558727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Explain Hindus beliefs and make clear connections in the way Hindus live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C75D345A-EAC9-4850-8039-EA2F0487EBE8}"/>
                  </a:ext>
                </a:extLst>
              </p:cNvPr>
              <p:cNvSpPr/>
              <p:nvPr/>
            </p:nvSpPr>
            <p:spPr>
              <a:xfrm>
                <a:off x="1195732" y="6224956"/>
                <a:ext cx="2248840" cy="65442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000" dirty="0">
                    <a:solidFill>
                      <a:schemeClr val="accent4">
                        <a:lumMod val="50000"/>
                      </a:schemeClr>
                    </a:solidFill>
                  </a:rPr>
                  <a:t>Impact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</a:rPr>
                  <a:t>Describe and make connections between different features of the religions, discovering more about celebrations, worship, pilgrimages and rituals.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B72BD01-8E11-46E0-8AF0-159F360134A3}"/>
                </a:ext>
              </a:extLst>
            </p:cNvPr>
            <p:cNvGrpSpPr/>
            <p:nvPr/>
          </p:nvGrpSpPr>
          <p:grpSpPr>
            <a:xfrm>
              <a:off x="5757786" y="697381"/>
              <a:ext cx="2146808" cy="6069174"/>
              <a:chOff x="1632333" y="840891"/>
              <a:chExt cx="2266448" cy="6032164"/>
            </a:xfrm>
            <a:solidFill>
              <a:schemeClr val="bg1"/>
            </a:solidFill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C1DB380-926E-4B77-85FE-800F6A0E0880}"/>
                  </a:ext>
                </a:extLst>
              </p:cNvPr>
              <p:cNvSpPr/>
              <p:nvPr/>
            </p:nvSpPr>
            <p:spPr>
              <a:xfrm>
                <a:off x="1632333" y="840891"/>
                <a:ext cx="2216075" cy="54864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Science</a:t>
                </a:r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CC292EE-709D-4A74-91CC-290F4EBD3B98}"/>
                  </a:ext>
                </a:extLst>
              </p:cNvPr>
              <p:cNvSpPr/>
              <p:nvPr/>
            </p:nvSpPr>
            <p:spPr>
              <a:xfrm>
                <a:off x="1682706" y="1520414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Investigate and demonstrate that light travels in straight lines (exploring)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C4ED65A2-9459-4D2E-91B8-1E52BF3F503B}"/>
                  </a:ext>
                </a:extLst>
              </p:cNvPr>
              <p:cNvSpPr/>
              <p:nvPr/>
            </p:nvSpPr>
            <p:spPr>
              <a:xfrm>
                <a:off x="1682271" y="2523607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Light specialist required. Crime Lab case files, light challenges, BBC quiz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Light travels in straight lines CCTV based diagram. 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Up Periscope Investigation process 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Rainbow Giants data for investigation, shadow outlines, sample line graphs 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It’s a rainbow world Encrypted code and investigations 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000" dirty="0">
                    <a:solidFill>
                      <a:schemeClr val="tx1"/>
                    </a:solidFill>
                  </a:rPr>
                  <a:t>Trick of the colourful light filters - Colour mixing </a:t>
                </a:r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38FFFC7C-5E93-439E-B563-936DEA998B3F}"/>
                  </a:ext>
                </a:extLst>
              </p:cNvPr>
              <p:cNvSpPr/>
              <p:nvPr/>
            </p:nvSpPr>
            <p:spPr>
              <a:xfrm>
                <a:off x="1632333" y="5623971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lvl="0"/>
                <a:r>
                  <a:rPr lang="en-GB" sz="1000" dirty="0">
                    <a:solidFill>
                      <a:schemeClr val="tx1"/>
                    </a:solidFill>
                  </a:rPr>
                  <a:t>Demonstrate and conclude that light travels in a straight line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F95594BA-DE72-4E18-B6B0-42D3F2A54474}"/>
                  </a:ext>
                </a:extLst>
              </p:cNvPr>
              <p:cNvSpPr/>
              <p:nvPr/>
            </p:nvSpPr>
            <p:spPr>
              <a:xfrm>
                <a:off x="1632333" y="6324414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Working scientifically to gain understanding of light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1A1225D-B8AE-4C96-83DE-3F4543D7A1D7}"/>
                </a:ext>
              </a:extLst>
            </p:cNvPr>
            <p:cNvGrpSpPr/>
            <p:nvPr/>
          </p:nvGrpSpPr>
          <p:grpSpPr>
            <a:xfrm>
              <a:off x="8375794" y="710009"/>
              <a:ext cx="2234959" cy="6081947"/>
              <a:chOff x="1937177" y="853442"/>
              <a:chExt cx="2359512" cy="6044858"/>
            </a:xfrm>
            <a:solidFill>
              <a:schemeClr val="bg1"/>
            </a:solidFill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DD9E96D9-6B97-4753-81A0-7EA8CAB43B35}"/>
                  </a:ext>
                </a:extLst>
              </p:cNvPr>
              <p:cNvSpPr/>
              <p:nvPr/>
            </p:nvSpPr>
            <p:spPr>
              <a:xfrm>
                <a:off x="1960761" y="853442"/>
                <a:ext cx="2216075" cy="54864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Computing</a:t>
                </a:r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17929472-8DB0-40CF-9B4F-A9C2E5D79503}"/>
                  </a:ext>
                </a:extLst>
              </p:cNvPr>
              <p:cNvSpPr/>
              <p:nvPr/>
            </p:nvSpPr>
            <p:spPr>
              <a:xfrm>
                <a:off x="1937177" y="1543580"/>
                <a:ext cx="2216076" cy="848060"/>
              </a:xfrm>
              <a:prstGeom prst="roundRect">
                <a:avLst>
                  <a:gd name="adj" fmla="val 16667"/>
                </a:avLst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Learn how we find information on the World Wide Web, through how search engines work and what influences searching. Investigate different methods of communication. 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40C47BF3-50C4-4629-95EE-4CA281AFC8F4}"/>
                  </a:ext>
                </a:extLst>
              </p:cNvPr>
              <p:cNvSpPr/>
              <p:nvPr/>
            </p:nvSpPr>
            <p:spPr>
              <a:xfrm>
                <a:off x="1979451" y="2576924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Searching the web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Selecting search results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How search results are ranked?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How are searches influenced?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How we communicate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200" dirty="0">
                    <a:solidFill>
                      <a:schemeClr val="tx1"/>
                    </a:solidFill>
                  </a:rPr>
                  <a:t>Communicating responsibly</a:t>
                </a:r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92AA66CC-C4CD-459E-BA46-881AB02E3B82}"/>
                  </a:ext>
                </a:extLst>
              </p:cNvPr>
              <p:cNvSpPr/>
              <p:nvPr/>
            </p:nvSpPr>
            <p:spPr>
              <a:xfrm>
                <a:off x="2008196" y="5676313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To describe and understand key aspects</a:t>
                </a:r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2CCD593C-A46A-48D9-82F5-15D556CEB987}"/>
                  </a:ext>
                </a:extLst>
              </p:cNvPr>
              <p:cNvSpPr/>
              <p:nvPr/>
            </p:nvSpPr>
            <p:spPr>
              <a:xfrm>
                <a:off x="2080614" y="6349659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Describe and understand key aspects of physical geography, including rivers and the water cycle.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</p:txBody>
          </p:sp>
        </p:grp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576D3C7A-F14A-4B0C-B85E-B00604B7AB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826" y="45365"/>
            <a:ext cx="583565" cy="57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E829FB-3088-4B0B-9243-908DE522F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142" y="4488653"/>
            <a:ext cx="923925" cy="895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1F30DB-D244-41CC-AC70-150A2CFB48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517" y="4204991"/>
            <a:ext cx="832633" cy="96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5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6068D2A-6777-46A0-9A67-440EADB1A9E2}"/>
              </a:ext>
            </a:extLst>
          </p:cNvPr>
          <p:cNvSpPr/>
          <p:nvPr/>
        </p:nvSpPr>
        <p:spPr>
          <a:xfrm>
            <a:off x="307924" y="106235"/>
            <a:ext cx="5205370" cy="474250"/>
          </a:xfrm>
          <a:prstGeom prst="roundRect">
            <a:avLst/>
          </a:prstGeom>
          <a:solidFill>
            <a:srgbClr val="4BC8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Year Five Curriculum Overview Autumn Term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B19AA0D-46A6-4859-9C1C-2B96DEEA27EA}"/>
              </a:ext>
            </a:extLst>
          </p:cNvPr>
          <p:cNvGrpSpPr/>
          <p:nvPr/>
        </p:nvGrpSpPr>
        <p:grpSpPr>
          <a:xfrm>
            <a:off x="1236873" y="665905"/>
            <a:ext cx="2130135" cy="6026967"/>
            <a:chOff x="666968" y="853442"/>
            <a:chExt cx="2248846" cy="5990214"/>
          </a:xfrm>
          <a:solidFill>
            <a:schemeClr val="bg1"/>
          </a:solidFill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5A69192-A0B3-4A41-93D4-BE84417E97D0}"/>
                </a:ext>
              </a:extLst>
            </p:cNvPr>
            <p:cNvSpPr/>
            <p:nvPr/>
          </p:nvSpPr>
          <p:spPr>
            <a:xfrm>
              <a:off x="699739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PSHE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D16648A-32C1-47AB-AE5B-1A0C51E28D2B}"/>
                </a:ext>
              </a:extLst>
            </p:cNvPr>
            <p:cNvSpPr/>
            <p:nvPr/>
          </p:nvSpPr>
          <p:spPr>
            <a:xfrm>
              <a:off x="666968" y="1520415"/>
              <a:ext cx="2216075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  <a:endParaRPr lang="en-GB" sz="9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Identify goals, fears and worries about the future, know children’s universal rights and know how behaviours effect others.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CD0DC96-A0F3-4D22-82A4-FB6E9D9F1B12}"/>
                </a:ext>
              </a:extLst>
            </p:cNvPr>
            <p:cNvSpPr/>
            <p:nvPr/>
          </p:nvSpPr>
          <p:spPr>
            <a:xfrm>
              <a:off x="666968" y="2486808"/>
              <a:ext cx="2216075" cy="301035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The year ahead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Being a global citizen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Being a global citizen 2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The learning Charter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Our learning Charter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Owning our learning charter</a:t>
              </a: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5687AB26-60F4-4428-B632-382CFDCFE0E1}"/>
                </a:ext>
              </a:extLst>
            </p:cNvPr>
            <p:cNvSpPr/>
            <p:nvPr/>
          </p:nvSpPr>
          <p:spPr>
            <a:xfrm>
              <a:off x="666973" y="5640592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Understand that actions affect myself and others; care about other people’s feelings and try to empathise with them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C75D345A-EAC9-4850-8039-EA2F0487EBE8}"/>
                </a:ext>
              </a:extLst>
            </p:cNvPr>
            <p:cNvSpPr/>
            <p:nvPr/>
          </p:nvSpPr>
          <p:spPr>
            <a:xfrm>
              <a:off x="666974" y="629501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Care about other people’s feelings and try to empathise with them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1A1225D-B8AE-4C96-83DE-3F4543D7A1D7}"/>
              </a:ext>
            </a:extLst>
          </p:cNvPr>
          <p:cNvGrpSpPr/>
          <p:nvPr/>
        </p:nvGrpSpPr>
        <p:grpSpPr>
          <a:xfrm>
            <a:off x="3819405" y="665905"/>
            <a:ext cx="2141475" cy="6149527"/>
            <a:chOff x="666968" y="853442"/>
            <a:chExt cx="2260817" cy="6112027"/>
          </a:xfrm>
          <a:solidFill>
            <a:schemeClr val="bg1"/>
          </a:solidFill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DD9E96D9-6B97-4753-81A0-7EA8CAB43B35}"/>
                </a:ext>
              </a:extLst>
            </p:cNvPr>
            <p:cNvSpPr/>
            <p:nvPr/>
          </p:nvSpPr>
          <p:spPr>
            <a:xfrm>
              <a:off x="666974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Music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17929472-8DB0-40CF-9B4F-A9C2E5D79503}"/>
                </a:ext>
              </a:extLst>
            </p:cNvPr>
            <p:cNvSpPr/>
            <p:nvPr/>
          </p:nvSpPr>
          <p:spPr>
            <a:xfrm>
              <a:off x="666968" y="1520415"/>
              <a:ext cx="2216075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What style indicators can you hear? Describe the structure. What instruments/voices can you hear? Describe the musical dimensions.</a:t>
              </a: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40C47BF3-50C4-4629-95EE-4CA281AFC8F4}"/>
                </a:ext>
              </a:extLst>
            </p:cNvPr>
            <p:cNvSpPr/>
            <p:nvPr/>
          </p:nvSpPr>
          <p:spPr>
            <a:xfrm>
              <a:off x="666968" y="2486808"/>
              <a:ext cx="2216075" cy="3070974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Warm-up Games play and copy back using up to 3 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A, G + B challenge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Singing in 2 parts. 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Play instrumental parts with the song by ear and/or from notation up to 3 notes – A, G + B. Improvise using up to 3 notes – A, G + B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Compose a simple melody using simple rhythms choosing from the notes A, G + B or C, E, G, A + B. Reflection What did you like best about this unit? Why? Was there anything you didn’t enjoy about it? Why? 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3 – Perform &amp; Share 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2AA66CC-C4CD-459E-BA46-881AB02E3B82}"/>
                </a:ext>
              </a:extLst>
            </p:cNvPr>
            <p:cNvSpPr/>
            <p:nvPr/>
          </p:nvSpPr>
          <p:spPr>
            <a:xfrm>
              <a:off x="666973" y="5640592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Improvisations • Instrumental performances • Compositions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CCD593C-A46A-48D9-82F5-15D556CEB987}"/>
                </a:ext>
              </a:extLst>
            </p:cNvPr>
            <p:cNvSpPr/>
            <p:nvPr/>
          </p:nvSpPr>
          <p:spPr>
            <a:xfrm>
              <a:off x="711710" y="6272043"/>
              <a:ext cx="2216075" cy="693426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improvise and compose music for a range of purposes using the inter-related dimensions of music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B329DE-9D4D-4998-A388-EC5BD1311EF5}"/>
              </a:ext>
            </a:extLst>
          </p:cNvPr>
          <p:cNvGrpSpPr/>
          <p:nvPr/>
        </p:nvGrpSpPr>
        <p:grpSpPr>
          <a:xfrm>
            <a:off x="6370897" y="703436"/>
            <a:ext cx="2099100" cy="6043294"/>
            <a:chOff x="666968" y="853442"/>
            <a:chExt cx="2216081" cy="6006441"/>
          </a:xfrm>
          <a:solidFill>
            <a:schemeClr val="bg1"/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F2D6FD0E-77B9-476B-8F7C-4A5E58BB75D5}"/>
                </a:ext>
              </a:extLst>
            </p:cNvPr>
            <p:cNvSpPr/>
            <p:nvPr/>
          </p:nvSpPr>
          <p:spPr>
            <a:xfrm>
              <a:off x="666974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Spanish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16F8D43-5767-42EB-92C2-F2C3BC01D0B8}"/>
                </a:ext>
              </a:extLst>
            </p:cNvPr>
            <p:cNvSpPr/>
            <p:nvPr/>
          </p:nvSpPr>
          <p:spPr>
            <a:xfrm>
              <a:off x="666968" y="1520415"/>
              <a:ext cx="2216075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To find Spain on a map, say how you feel, learn 10 colours and count from 1-10 in Spanish.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3BA9F8B-0401-467B-9B3F-E71344106DDA}"/>
                </a:ext>
              </a:extLst>
            </p:cNvPr>
            <p:cNvSpPr/>
            <p:nvPr/>
          </p:nvSpPr>
          <p:spPr>
            <a:xfrm>
              <a:off x="666968" y="2486808"/>
              <a:ext cx="2216075" cy="301035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Phonics 1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Unit 1: </a:t>
              </a:r>
              <a:r>
                <a:rPr lang="en-GB" sz="1000" dirty="0" err="1">
                  <a:solidFill>
                    <a:schemeClr val="tx1"/>
                  </a:solidFill>
                </a:rPr>
                <a:t>Yo</a:t>
              </a:r>
              <a:r>
                <a:rPr lang="en-GB" sz="1000" dirty="0">
                  <a:solidFill>
                    <a:schemeClr val="tx1"/>
                  </a:solidFill>
                </a:rPr>
                <a:t> </a:t>
              </a:r>
              <a:r>
                <a:rPr lang="en-GB" sz="1000" dirty="0" err="1">
                  <a:solidFill>
                    <a:schemeClr val="tx1"/>
                  </a:solidFill>
                </a:rPr>
                <a:t>Aprendo</a:t>
              </a:r>
              <a:r>
                <a:rPr lang="en-GB" sz="1000" dirty="0">
                  <a:solidFill>
                    <a:schemeClr val="tx1"/>
                  </a:solidFill>
                </a:rPr>
                <a:t> </a:t>
              </a:r>
              <a:r>
                <a:rPr lang="en-GB" sz="1000" dirty="0" err="1">
                  <a:solidFill>
                    <a:schemeClr val="tx1"/>
                  </a:solidFill>
                </a:rPr>
                <a:t>Espanol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Introduction to Spain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?Como </a:t>
              </a:r>
              <a:r>
                <a:rPr lang="en-GB" sz="1000" dirty="0" err="1">
                  <a:solidFill>
                    <a:schemeClr val="tx1"/>
                  </a:solidFill>
                </a:rPr>
                <a:t>Estas</a:t>
              </a:r>
              <a:r>
                <a:rPr lang="en-GB" sz="1000" dirty="0">
                  <a:solidFill>
                    <a:schemeClr val="tx1"/>
                  </a:solidFill>
                </a:rPr>
                <a:t>? 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Como </a:t>
              </a:r>
              <a:r>
                <a:rPr lang="en-GB" sz="1000" dirty="0" err="1">
                  <a:solidFill>
                    <a:schemeClr val="tx1"/>
                  </a:solidFill>
                </a:rPr>
                <a:t>te</a:t>
              </a:r>
              <a:r>
                <a:rPr lang="en-GB" sz="1000" dirty="0">
                  <a:solidFill>
                    <a:schemeClr val="tx1"/>
                  </a:solidFill>
                </a:rPr>
                <a:t> llamas?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Numbers 1 – 10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Los </a:t>
              </a:r>
              <a:r>
                <a:rPr lang="en-GB" sz="1000" dirty="0" err="1">
                  <a:solidFill>
                    <a:schemeClr val="tx1"/>
                  </a:solidFill>
                </a:rPr>
                <a:t>Colores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Let’s refresh our memories</a:t>
              </a:r>
            </a:p>
            <a:p>
              <a:pPr marL="228600" indent="-228600">
                <a:buFont typeface="+mj-lt"/>
                <a:buAutoNum type="arabicParenR"/>
              </a:pP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arenR"/>
              </a:pPr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chemeClr val="tx1"/>
                </a:solidFill>
              </a:endParaRPr>
            </a:p>
            <a:p>
              <a:pPr algn="ctr"/>
              <a:endParaRPr lang="en-GB" sz="1000" dirty="0">
                <a:solidFill>
                  <a:srgbClr val="806000"/>
                </a:solidFill>
              </a:endParaRPr>
            </a:p>
            <a:p>
              <a:pPr algn="ctr"/>
              <a:endParaRPr lang="en-GB" sz="1000" dirty="0">
                <a:solidFill>
                  <a:srgbClr val="806000"/>
                </a:solidFill>
              </a:endParaRPr>
            </a:p>
            <a:p>
              <a:pPr algn="ctr"/>
              <a:endParaRPr lang="en-GB" sz="10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ED26AB54-9826-466A-A89B-04A1F18C2C43}"/>
                </a:ext>
              </a:extLst>
            </p:cNvPr>
            <p:cNvSpPr/>
            <p:nvPr/>
          </p:nvSpPr>
          <p:spPr>
            <a:xfrm>
              <a:off x="666973" y="5640592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Working on memory </a:t>
              </a:r>
              <a:r>
                <a:rPr lang="en-GB" sz="900">
                  <a:solidFill>
                    <a:schemeClr val="tx1"/>
                  </a:solidFill>
                </a:rPr>
                <a:t>skills - language and some</a:t>
              </a:r>
              <a:r>
                <a:rPr lang="en-GB" sz="900" dirty="0">
                  <a:solidFill>
                    <a:schemeClr val="tx1"/>
                  </a:solidFill>
                </a:rPr>
                <a:t>/all spellings from memory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50C9A42A-827A-41DD-BAA7-AE7A7CE6E388}"/>
                </a:ext>
              </a:extLst>
            </p:cNvPr>
            <p:cNvSpPr/>
            <p:nvPr/>
          </p:nvSpPr>
          <p:spPr>
            <a:xfrm>
              <a:off x="666974" y="6261318"/>
              <a:ext cx="2216075" cy="598565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Listen attentively to spoken language and show understanding by joining in and responding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D1E50ED-3AB7-498F-ADF8-F2EDFC46B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582" y="3854200"/>
            <a:ext cx="1209675" cy="1295400"/>
          </a:xfrm>
          <a:prstGeom prst="rect">
            <a:avLst/>
          </a:prstGeom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D99BAB7B-9E16-42BD-9501-2248C438CEAB}"/>
              </a:ext>
            </a:extLst>
          </p:cNvPr>
          <p:cNvSpPr/>
          <p:nvPr/>
        </p:nvSpPr>
        <p:spPr>
          <a:xfrm>
            <a:off x="9173473" y="703436"/>
            <a:ext cx="2099094" cy="557043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806000"/>
                </a:solidFill>
              </a:rPr>
              <a:t>Art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53441A25-F45E-4FD8-A38E-01CA904865C9}"/>
              </a:ext>
            </a:extLst>
          </p:cNvPr>
          <p:cNvSpPr/>
          <p:nvPr/>
        </p:nvSpPr>
        <p:spPr>
          <a:xfrm>
            <a:off x="9145845" y="1378840"/>
            <a:ext cx="2099094" cy="861049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r>
              <a:rPr lang="en-GB" sz="1400" dirty="0">
                <a:solidFill>
                  <a:srgbClr val="806000"/>
                </a:solidFill>
              </a:rPr>
              <a:t>Intent</a:t>
            </a:r>
          </a:p>
          <a:p>
            <a:pPr algn="ctr"/>
            <a:r>
              <a:rPr lang="en-GB" sz="1000" dirty="0">
                <a:solidFill>
                  <a:srgbClr val="000000"/>
                </a:solidFill>
              </a:rPr>
              <a:t>Drawing and making a “dramatic” image using mixed media</a:t>
            </a:r>
            <a:endParaRPr lang="en-GB" sz="10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900" dirty="0">
              <a:solidFill>
                <a:srgbClr val="806000"/>
              </a:solidFill>
            </a:endParaRPr>
          </a:p>
          <a:p>
            <a:pPr algn="ctr"/>
            <a:endParaRPr lang="en-GB" dirty="0">
              <a:solidFill>
                <a:srgbClr val="806000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01C2B6E-2B65-4EA7-9D48-43CEA03C1A45}"/>
              </a:ext>
            </a:extLst>
          </p:cNvPr>
          <p:cNvSpPr/>
          <p:nvPr/>
        </p:nvSpPr>
        <p:spPr>
          <a:xfrm>
            <a:off x="9145845" y="2346463"/>
            <a:ext cx="2099094" cy="30564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4925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r>
              <a:rPr lang="en-GB" sz="1400" dirty="0">
                <a:solidFill>
                  <a:srgbClr val="806000"/>
                </a:solidFill>
              </a:rPr>
              <a:t>Sequence of lessons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Children try blending techniques with oil pastels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Children to sketch a one point landscape with mountains and a river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Children blend with oil pastels and create a landscape painting. 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Children make dynamic and energetic drawings in charcoal 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 Then created imaginative, sculptural sets and scenes in mixed media.</a:t>
            </a: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endParaRPr lang="en-GB" dirty="0">
              <a:solidFill>
                <a:srgbClr val="806000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01A03AE-9108-4753-B9A3-49F605CA220F}"/>
              </a:ext>
            </a:extLst>
          </p:cNvPr>
          <p:cNvSpPr/>
          <p:nvPr/>
        </p:nvSpPr>
        <p:spPr>
          <a:xfrm>
            <a:off x="9173473" y="5568748"/>
            <a:ext cx="2099094" cy="557044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806000"/>
              </a:solidFill>
            </a:endParaRPr>
          </a:p>
          <a:p>
            <a:pPr algn="ctr"/>
            <a:r>
              <a:rPr lang="en-GB" sz="1400" dirty="0">
                <a:solidFill>
                  <a:srgbClr val="806000"/>
                </a:solidFill>
              </a:rPr>
              <a:t>Composite outcome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Produce creative work, exploring their ideas and recording their experience.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rgbClr val="806000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2A177E5-D6B4-4E49-991B-5F7A4EDCF8CD}"/>
              </a:ext>
            </a:extLst>
          </p:cNvPr>
          <p:cNvSpPr/>
          <p:nvPr/>
        </p:nvSpPr>
        <p:spPr>
          <a:xfrm>
            <a:off x="9145035" y="6258388"/>
            <a:ext cx="2099094" cy="557044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806000"/>
                </a:solidFill>
              </a:rPr>
              <a:t>Impact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To use a range of materials creatively to design and make products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DE336B-5FAE-46A8-8F5C-65B95C7E0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599" y="4269720"/>
            <a:ext cx="590741" cy="87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7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858</Words>
  <Application>Microsoft Office PowerPoint</Application>
  <PresentationFormat>Widescreen</PresentationFormat>
  <Paragraphs>263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Lock</dc:creator>
  <cp:lastModifiedBy>Anna-Marie Morris</cp:lastModifiedBy>
  <cp:revision>35</cp:revision>
  <dcterms:created xsi:type="dcterms:W3CDTF">2021-09-03T14:02:22Z</dcterms:created>
  <dcterms:modified xsi:type="dcterms:W3CDTF">2021-11-12T14:39:17Z</dcterms:modified>
</cp:coreProperties>
</file>